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BIZ UDPGothic"/>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7uMCNCd3lgbV+qmbG7T1b4B7T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77B20-A630-4A1D-81F4-7C21FFB1FC08}">
  <a:tblStyle styleId="{36977B20-A630-4A1D-81F4-7C21FFB1FC0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E458228-4A23-4751-AD18-C8A8BBD7AB6F}"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 styleId="{3467832D-9DE1-49CC-B827-7DFF1556ED4D}"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32B047E-2240-43DF-AB91-C3AC2A0F5CC9}" styleName="Table_3">
    <a:wholeTbl>
      <a:tcTxStyle b="off" i="off">
        <a:font>
          <a:latin typeface="游ゴシック"/>
          <a:ea typeface="游ゴシック"/>
          <a:cs typeface="游ゴシック"/>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游ゴシック"/>
          <a:ea typeface="游ゴシック"/>
          <a:cs typeface="游ゴシック"/>
        </a:font>
        <a:schemeClr val="lt1"/>
      </a:tcTxStyle>
      <a:tcStyle>
        <a:fill>
          <a:solidFill>
            <a:schemeClr val="accent1"/>
          </a:solidFill>
        </a:fill>
      </a:tcStyle>
    </a:lastCol>
    <a:firstCol>
      <a:tcTxStyle b="on" i="off">
        <a:font>
          <a:latin typeface="游ゴシック"/>
          <a:ea typeface="游ゴシック"/>
          <a:cs typeface="游ゴシック"/>
        </a:font>
        <a:schemeClr val="lt1"/>
      </a:tcTxStyle>
      <a:tcStyle>
        <a:fill>
          <a:solidFill>
            <a:schemeClr val="accent1"/>
          </a:solidFill>
        </a:fill>
      </a:tcStyle>
    </a:firstCol>
    <a:lastRow>
      <a:tcTxStyle b="on" i="off">
        <a:font>
          <a:latin typeface="游ゴシック"/>
          <a:ea typeface="游ゴシック"/>
          <a:cs typeface="游ゴシック"/>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游ゴシック"/>
          <a:ea typeface="游ゴシック"/>
          <a:cs typeface="游ゴシック"/>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BIZUDPGothic-bold.fntdata"/><Relationship Id="rId10" Type="http://schemas.openxmlformats.org/officeDocument/2006/relationships/slide" Target="slides/slide5.xml"/><Relationship Id="rId54" Type="http://schemas.openxmlformats.org/officeDocument/2006/relationships/font" Target="fonts/BIZUDPGothic-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27" name="Google Shape;7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60" name="Google Shape;7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911" name="Google Shape;9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5" name="Google Shape;10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5" name="Google Shape;117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6" name="Google Shape;120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3" name="Google Shape;121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1" name="Google Shape;12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8" name="Shape 68"/>
        <p:cNvGrpSpPr/>
        <p:nvPr/>
      </p:nvGrpSpPr>
      <p:grpSpPr>
        <a:xfrm>
          <a:off x="0" y="0"/>
          <a:ext cx="0" cy="0"/>
          <a:chOff x="0" y="0"/>
          <a:chExt cx="0" cy="0"/>
        </a:xfrm>
      </p:grpSpPr>
      <p:sp>
        <p:nvSpPr>
          <p:cNvPr id="69" name="Google Shape;69;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9"/>
          <p:cNvSpPr/>
          <p:nvPr>
            <p:ph idx="2" type="pic"/>
          </p:nvPr>
        </p:nvSpPr>
        <p:spPr>
          <a:xfrm>
            <a:off x="5183188" y="987425"/>
            <a:ext cx="6172200" cy="4873625"/>
          </a:xfrm>
          <a:prstGeom prst="rect">
            <a:avLst/>
          </a:prstGeom>
          <a:noFill/>
          <a:ln>
            <a:noFill/>
          </a:ln>
        </p:spPr>
      </p:sp>
      <p:sp>
        <p:nvSpPr>
          <p:cNvPr id="71" name="Google Shape;71;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5" name="Shape 75"/>
        <p:cNvGrpSpPr/>
        <p:nvPr/>
      </p:nvGrpSpPr>
      <p:grpSpPr>
        <a:xfrm>
          <a:off x="0" y="0"/>
          <a:ext cx="0" cy="0"/>
          <a:chOff x="0" y="0"/>
          <a:chExt cx="0" cy="0"/>
        </a:xfrm>
      </p:grpSpPr>
      <p:sp>
        <p:nvSpPr>
          <p:cNvPr id="76" name="Google Shape;7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81" name="Shape 81"/>
        <p:cNvGrpSpPr/>
        <p:nvPr/>
      </p:nvGrpSpPr>
      <p:grpSpPr>
        <a:xfrm>
          <a:off x="0" y="0"/>
          <a:ext cx="0" cy="0"/>
          <a:chOff x="0" y="0"/>
          <a:chExt cx="0" cy="0"/>
        </a:xfrm>
      </p:grpSpPr>
      <p:sp>
        <p:nvSpPr>
          <p:cNvPr id="82" name="Google Shape;82;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7" name="Shape 27"/>
        <p:cNvGrpSpPr/>
        <p:nvPr/>
      </p:nvGrpSpPr>
      <p:grpSpPr>
        <a:xfrm>
          <a:off x="0" y="0"/>
          <a:ext cx="0" cy="0"/>
          <a:chOff x="0" y="0"/>
          <a:chExt cx="0" cy="0"/>
        </a:xfrm>
      </p:grpSpPr>
      <p:sp>
        <p:nvSpPr>
          <p:cNvPr id="28" name="Google Shape;2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1" name="Shape 31"/>
        <p:cNvGrpSpPr/>
        <p:nvPr/>
      </p:nvGrpSpPr>
      <p:grpSpPr>
        <a:xfrm>
          <a:off x="0" y="0"/>
          <a:ext cx="0" cy="0"/>
          <a:chOff x="0" y="0"/>
          <a:chExt cx="0" cy="0"/>
        </a:xfrm>
      </p:grpSpPr>
      <p:sp>
        <p:nvSpPr>
          <p:cNvPr id="32" name="Google Shape;32;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58" name="Shape 58"/>
        <p:cNvGrpSpPr/>
        <p:nvPr/>
      </p:nvGrpSpPr>
      <p:grpSpPr>
        <a:xfrm>
          <a:off x="0" y="0"/>
          <a:ext cx="0" cy="0"/>
          <a:chOff x="0" y="0"/>
          <a:chExt cx="0" cy="0"/>
        </a:xfrm>
      </p:grpSpPr>
      <p:pic>
        <p:nvPicPr>
          <p:cNvPr id="59" name="Google Shape;59;p57"/>
          <p:cNvPicPr preferRelativeResize="0"/>
          <p:nvPr/>
        </p:nvPicPr>
        <p:blipFill rotWithShape="1">
          <a:blip r:embed="rId2">
            <a:alphaModFix amt="85000"/>
          </a:blip>
          <a:srcRect b="0" l="0" r="0" t="0"/>
          <a:stretch/>
        </p:blipFill>
        <p:spPr>
          <a:xfrm>
            <a:off x="0" y="0"/>
            <a:ext cx="12192000" cy="6858000"/>
          </a:xfrm>
          <a:prstGeom prst="rect">
            <a:avLst/>
          </a:prstGeom>
          <a:noFill/>
          <a:ln>
            <a:noFill/>
          </a:ln>
        </p:spPr>
      </p:pic>
      <p:sp>
        <p:nvSpPr>
          <p:cNvPr id="60" name="Google Shape;60;p57"/>
          <p:cNvSpPr/>
          <p:nvPr/>
        </p:nvSpPr>
        <p:spPr>
          <a:xfrm>
            <a:off x="0" y="0"/>
            <a:ext cx="12192000" cy="6858000"/>
          </a:xfrm>
          <a:prstGeom prst="rect">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4"/>
              </a:buClr>
              <a:buSzPts val="4400"/>
              <a:buFont typeface="BIZ UDPGothic"/>
              <a:buNone/>
              <a:defRPr b="0" i="0" sz="4400" u="none" cap="none" strike="noStrike">
                <a:solidFill>
                  <a:schemeClr val="accent4"/>
                </a:solidFill>
                <a:latin typeface="BIZ UDPGothic"/>
                <a:ea typeface="BIZ UDPGothic"/>
                <a:cs typeface="BIZ UDPGothic"/>
                <a:sym typeface="BIZ UDPGothic"/>
              </a:defRPr>
            </a:lvl1pPr>
            <a:lvl2pPr lvl="1"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2pPr>
            <a:lvl3pPr lvl="2"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3pPr>
            <a:lvl4pPr lvl="3"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4pPr>
            <a:lvl5pPr lvl="4"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5pPr>
            <a:lvl6pPr lvl="5"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6pPr>
            <a:lvl7pPr lvl="6"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7pPr>
            <a:lvl8pPr lvl="7"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8pPr>
            <a:lvl9pPr lvl="8"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4"/>
              </a:buClr>
              <a:buSzPts val="2800"/>
              <a:buFont typeface="BIZ UDPGothic"/>
              <a:buChar char="•"/>
              <a:defRPr b="0" i="0" sz="2800" u="none" cap="none" strike="noStrike">
                <a:solidFill>
                  <a:schemeClr val="accent4"/>
                </a:solidFill>
                <a:latin typeface="BIZ UDPGothic"/>
                <a:ea typeface="BIZ UDPGothic"/>
                <a:cs typeface="BIZ UDPGothic"/>
                <a:sym typeface="BIZ UDPGothic"/>
              </a:defRPr>
            </a:lvl1pPr>
            <a:lvl2pPr indent="-381000" lvl="1" marL="914400" marR="0" rtl="0" algn="l">
              <a:lnSpc>
                <a:spcPct val="90000"/>
              </a:lnSpc>
              <a:spcBef>
                <a:spcPts val="500"/>
              </a:spcBef>
              <a:spcAft>
                <a:spcPts val="0"/>
              </a:spcAft>
              <a:buClr>
                <a:schemeClr val="accent4"/>
              </a:buClr>
              <a:buSzPts val="2400"/>
              <a:buFont typeface="BIZ UDPGothic"/>
              <a:buChar char="•"/>
              <a:defRPr b="0" i="0" sz="2400" u="none" cap="none" strike="noStrike">
                <a:solidFill>
                  <a:schemeClr val="accent4"/>
                </a:solidFill>
                <a:latin typeface="BIZ UDPGothic"/>
                <a:ea typeface="BIZ UDPGothic"/>
                <a:cs typeface="BIZ UDPGothic"/>
                <a:sym typeface="BIZ UDPGothic"/>
              </a:defRPr>
            </a:lvl2pPr>
            <a:lvl3pPr indent="-355600" lvl="2" marL="1371600" marR="0" rtl="0" algn="l">
              <a:lnSpc>
                <a:spcPct val="90000"/>
              </a:lnSpc>
              <a:spcBef>
                <a:spcPts val="500"/>
              </a:spcBef>
              <a:spcAft>
                <a:spcPts val="0"/>
              </a:spcAft>
              <a:buClr>
                <a:schemeClr val="accent4"/>
              </a:buClr>
              <a:buSzPts val="2000"/>
              <a:buFont typeface="BIZ UDPGothic"/>
              <a:buChar char="•"/>
              <a:defRPr b="0" i="0" sz="2000" u="none" cap="none" strike="noStrike">
                <a:solidFill>
                  <a:schemeClr val="accent4"/>
                </a:solidFill>
                <a:latin typeface="BIZ UDPGothic"/>
                <a:ea typeface="BIZ UDPGothic"/>
                <a:cs typeface="BIZ UDPGothic"/>
                <a:sym typeface="BIZ UDPGothic"/>
              </a:defRPr>
            </a:lvl3pPr>
            <a:lvl4pPr indent="-342900" lvl="3" marL="1828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4pPr>
            <a:lvl5pPr indent="-342900" lvl="4" marL="22860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5pPr>
            <a:lvl6pPr indent="-342900" lvl="5" marL="27432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6pPr>
            <a:lvl7pPr indent="-342900" lvl="6" marL="32004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7pPr>
            <a:lvl8pPr indent="-342900" lvl="7" marL="36576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8pPr>
            <a:lvl9pPr indent="-342900" lvl="8" marL="4114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ns0:sld xmlns:ns0="http://schemas.openxmlformats.org/presentationml/2006/main" xmlns:ns1="http://schemas.openxmlformats.org/drawingml/2006/main" xmlns:ns2="http://schemas.openxmlformats.org/officeDocument/2006/relationships">
  <ns0:cSld>
    <ns0:spTree>
      <ns0:nvGrpSpPr>
        <ns0:cNvPr id="91" name="Shape 91"/>
        <ns0:cNvGrpSpPr/>
        <ns0:nvPr/>
      </ns0:nvGrpSpPr>
      <ns0:grpSpPr>
        <ns1:xfrm>
          <ns1:off x="0" y="0"/>
          <ns1:ext cx="0" cy="0"/>
          <ns1:chOff x="0" y="0"/>
          <ns1:chExt cx="0" cy="0"/>
        </ns1:xfrm>
      </ns0:grpSpPr>
      <ns0:pic>
        <ns0:nvPicPr>
          <ns0:cNvPr descr="背景パターン" id="92" name="Google Shape;92;p1"/>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grpSp>
        <ns0:nvGrpSpPr>
          <ns0:cNvPr id="93" name="Google Shape;93;p1"/>
          <ns0:cNvGrpSpPr/>
          <ns0:nvPr/>
        </ns0:nvGrpSpPr>
        <ns0:grpSpPr>
          <ns1:xfrm>
            <ns1:off x="3605535" y="4582570"/>
            <ns1:ext cx="7456473" cy="907621"/>
            <ns1:chOff x="1460591" y="5342640"/>
            <ns1:chExt cx="9380206" cy="1145208"/>
          </ns1:xfrm>
        </ns0:grpSpPr>
        <ns0:grpSp>
          <ns0:nvGrpSpPr>
            <ns0:cNvPr id="94" name="Google Shape;94;p1"/>
            <ns0:cNvGrpSpPr/>
            <ns0:nvPr/>
          </ns0:nvGrpSpPr>
          <ns0:grpSpPr>
            <ns1:xfrm>
              <ns1:off x="1460591" y="5342641"/>
              <ns1:ext cx="2539613" cy="812320"/>
              <ns1:chOff x="1326772" y="5067191"/>
              <ns1:chExt cx="2539613" cy="812320"/>
            </ns1:xfrm>
          </ns0:grpSpPr>
          <ns0:pic>
            <ns0:nvPicPr>
              <ns0:cNvPr descr="ロゴ&#10;&#10;自動的に生成された説明" id="95" name="Google Shape;95;p1"/>
              <ns0:cNvPicPr preferRelativeResize="0"/>
              <ns0:nvPr/>
            </ns0:nvPicPr>
            <ns0:blipFill rotWithShape="1">
              <ns1:blip ns2:embed="rId4">
                <ns1:alphaModFix/>
              </ns1:blip>
              <ns1:srcRect b="0" l="0" r="0" t="0"/>
              <ns1:stretch/>
            </ns0:blipFill>
            <ns0:spPr>
              <ns1:xfrm>
                <ns1:off x="1326772"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6" name="Google Shape;96;p1"/>
              <ns0:cNvSpPr txBox="1"/>
              <ns0:nvPr/>
            </ns0:nvSpPr>
            <ns0:spPr>
              <ns1:xfrm>
                <ns1:off x="2057719" y="5161128"/>
                <ns1:ext cx="1808666"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with strong customer attraction</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97" name="Google Shape;97;p1"/>
            <ns0:cNvGrpSpPr/>
            <ns0:nvPr/>
          </ns0:nvGrpSpPr>
          <ns0:grpSpPr>
            <ns1:xfrm>
              <ns1:off x="4099023" y="5342640"/>
              <ns1:ext cx="3845154" cy="812320"/>
              <ns1:chOff x="4326716" y="5067190"/>
              <ns1:chExt cx="3845154" cy="812320"/>
            </ns1:xfrm>
          </ns0:grpSpPr>
          <ns0:pic>
            <ns0:nvPicPr>
              <ns0:cNvPr descr="ロゴ&#10;&#10;自動的に生成された説明" id="98" name="Google Shape;98;p1"/>
              <ns0:cNvPicPr preferRelativeResize="0"/>
              <ns0:nvPr/>
            </ns0:nvPicPr>
            <ns0:blipFill rotWithShape="1">
              <ns1:blip ns2:embed="rId4">
                <ns1:alphaModFix/>
              </ns1:blip>
              <ns1:srcRect b="0" l="0" r="0" t="0"/>
              <ns1:stretch/>
            </ns0:blipFill>
            <ns0:spPr>
              <ns1:xfrm>
                <ns1:off x="4326716" y="5067190"/>
                <ns1:ext cx="718659" cy="803388"/>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9" name="Google Shape;99;p1"/>
              <ns0:cNvSpPr txBox="1"/>
              <ns0:nvPr/>
            </ns0:nvSpPr>
            <ns0:spPr>
              <ns1:xfrm>
                <ns1:off x="5071079" y="5161127"/>
                <ns1:ext cx="3100791"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acquiring new business negotiations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100" name="Google Shape;100;p1"/>
            <ns0:cNvGrpSpPr/>
            <ns0:nvPr/>
          </ns0:nvGrpSpPr>
          <ns0:grpSpPr>
            <ns1:xfrm>
              <ns1:off x="7604531" y="5342641"/>
              <ns1:ext cx="2898584" cy="812320"/>
              <ns1:chOff x="8374484" y="5067191"/>
              <ns1:chExt cx="2898584" cy="812320"/>
            </ns1:xfrm>
          </ns0:grpSpPr>
          <ns0:pic>
            <ns0:nvPicPr>
              <ns0:cNvPr descr="ロゴ&#10;&#10;自動的に生成された説明" id="101" name="Google Shape;101;p1"/>
              <ns0:cNvPicPr preferRelativeResize="0"/>
              <ns0:nvPr/>
            </ns0:nvPicPr>
            <ns0:blipFill rotWithShape="1">
              <ns1:blip ns2:embed="rId4">
                <ns1:alphaModFix/>
              </ns1:blip>
              <ns1:srcRect b="0" l="0" r="0" t="0"/>
              <ns1:stretch/>
            </ns0:blipFill>
            <ns0:spPr>
              <ns1:xfrm>
                <ns1:off x="8374484"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102" name="Google Shape;102;p1"/>
              <ns0:cNvSpPr txBox="1"/>
              <ns0:nvPr/>
            </ns0:nvSpPr>
            <ns0:spPr>
              <ns1:xfrm>
                <ns1:off x="9115408" y="5161128"/>
                <ns1:ext cx="2157660"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chosen by IT managers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sp>
          <ns0:nvSpPr>
            <ns0:cNvPr id="103" name="Google Shape;103;p1"/>
            <ns0:cNvSpPr txBox="1"/>
            <ns0:nvPr/>
          </ns0:nvSpPr>
          <ns0:spPr>
            <ns1:xfrm>
              <ns1:off x="6365812" y="6235477"/>
              <ns1:ext cx="4474985" cy="2523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pic>
        <ns0:nvPicPr>
          <ns0:cNvPr descr="黒い背景に白い文字がある&#10;&#10;中程度の精度で自動的に生成された説明" id="104" name="Google Shape;104;p1"/>
          <ns0:cNvPicPr preferRelativeResize="0"/>
          <ns0:nvPr/>
        </ns0:nvPicPr>
        <ns0:blipFill rotWithShape="1">
          <ns1:blip ns2:embed="rId5">
            <ns1:alphaModFix/>
          </ns1:blip>
          <ns1:srcRect b="0" l="0" r="0" t="0"/>
          <ns1:stretch/>
        </ns0:blipFill>
        <ns0:spPr>
          <ns1:xfrm>
            <ns1:off x="739971" y="1349444"/>
            <ns1:ext cx="3224904" cy="3224904"/>
          </ns1:xfrm>
          <ns1:prstGeom prst="rect">
            <ns1:avLst/>
          </ns1:prstGeom>
          <ns1:noFill/>
          <ns1:ln>
            <ns1:noFill/>
          </ns1:ln>
        </ns0:spPr>
      </ns0:pic>
      <ns0:sp>
        <ns0:nvSpPr>
          <ns0:cNvPr id="105" name="Google Shape;105;p1"/>
          <ns0:cNvSpPr txBox="1"/>
          <ns0:nvPr>
            <ns0:ph type="ctrTitle"/>
          </ns0:nvPr>
        </ns0:nvSpPr>
        <ns0:spPr>
          <ns1:xfrm>
            <ns1:off x="3750500" y="2705929"/>
            <ns1:ext cx="7225176" cy="1602700"/>
          </ns1:xfrm>
          <ns1:prstGeom prst="rect">
            <ns1:avLst/>
          </ns1:prstGeom>
          <ns1:noFill/>
          <ns1:ln>
            <ns1:noFill/>
          </ns1:ln>
        </ns0:spPr>
        <ns0:txBody>
          <ns1:bodyPr anchorCtr="0" anchor="b" bIns="45700" lIns="91425" spcFirstLastPara="1" rIns="91425" wrap="square" tIns="45700">
            <ns1:noAutofit/>
          </ns1:bodyPr>
          <ns1:lstStyle/>
          <ns1:p>
            <ns1:pPr indent="0" lvl="0" marL="0" rtl="0" algn="l">
              <ns1:lnSpc>
                <ns1:spcPct val="100000"/>
              </ns1:lnSpc>
              <ns1:spcBef>
                <ns1:spcPts val="0"/>
              </ns1:spcBef>
              <ns1:spcAft>
                <ns1:spcPts val="0"/>
              </ns1:spcAft>
              <ns1:buSzPts val="6000"/>
              <ns1:buNone/>
            </ns1:pPr>
            <ns1:r>
              <ns1:rPr b="1" lang="ja-JP" sz="3600">
                <ns1:solidFill>
                  <ns1:schemeClr val="lt1"/>
                </ns1:solidFill>
                <ns1:latin typeface="BIZ UDPGothic"/>
                <ns1:ea typeface="BIZ UDPGothic"/>
                <ns1:cs typeface="BIZ UDPGothic"/>
                <ns1:sym typeface="BIZ UDPGothic"/>
              </ns1:rPr>
              <ns1:t>Introduct</ns1:t>
            </ns1:r>
            <ns1:r>
              <ns1:rPr b="1" lang="ja-JP" sz="2400">
                <ns1:solidFill>
                  <ns1:schemeClr val="lt1"/>
                </ns1:solidFill>
                <ns1:latin typeface="BIZ UDPGothic"/>
                <ns1:ea typeface="BIZ UDPGothic"/>
                <ns1:cs typeface="BIZ UDPGothic"/>
                <ns1:sym typeface="BIZ UDPGothic"/>
              </ns1:rPr>
              <ns1:t>ion to Ma</ns1:t>
            </ns1:r>
            <ns1:r>
              <ns1:rPr b="1" lang="ja-JP" sz="3600">
                <ns1:solidFill>
                  <ns1:schemeClr val="lt1"/>
                </ns1:solidFill>
                <ns1:latin typeface="BIZ UDPGothic"/>
                <ns1:ea typeface="BIZ UDPGothic"/>
                <ns1:cs typeface="BIZ UDPGothic"/>
                <ns1:sym typeface="BIZ UDPGothic"/>
              </ns1:rPr>
              <ns1:t>jisemi: '</ns1:t>
            </ns1:r>
            <ns1:br>
              <ns1:rPr b="1" lang="ja-JP" sz="3600">
                <ns1:solidFill>
                  <ns1:schemeClr val="lt1"/>
                </ns1:solidFill>
                <ns1:latin typeface="BIZ UDPGothic"/>
                <ns1:ea typeface="BIZ UDPGothic"/>
                <ns1:cs typeface="BIZ UDPGothic"/>
                <ns1:sym typeface="BIZ UDPGothic"/>
              </ns1:rPr>
            </ns1:br>
            <ns1:r>
              <ns1:rPr b="1" lang="ja-JP" sz="3600">
                <ns1:solidFill>
                  <ns1:schemeClr val="lt1"/>
                </ns1:solidFill>
                <ns1:latin typeface="BIZ UDPGothic"/>
                <ns1:ea typeface="BIZ UDPGothic"/>
                <ns1:cs typeface="BIZ UDPGothic"/>
                <ns1:sym typeface="BIZ UDPGothic"/>
              </ns1:rPr>
              <ns1:t>Serious' </ns1:t>
            </ns1:r>
            <ns1:r>
              <ns1:rPr b="1" lang="ja-JP" sz="2400">
                <ns1:solidFill>
                  <ns1:schemeClr val="lt1"/>
                </ns1:solidFill>
                <ns1:latin typeface="BIZ UDPGothic"/>
                <ns1:ea typeface="BIZ UDPGothic"/>
                <ns1:cs typeface="BIZ UDPGothic"/>
                <ns1:sym typeface="BIZ UDPGothic"/>
              </ns1:rPr>
              <ns1:t>B2B marke</ns1:t>
            </ns1:r>
            <ns1:r>
              <ns1:rPr b="1" lang="ja-JP" sz="3600">
                <ns1:solidFill>
                  <ns1:schemeClr val="lt1"/>
                </ns1:solidFill>
                <ns1:latin typeface="BIZ UDPGothic"/>
                <ns1:ea typeface="BIZ UDPGothic"/>
                <ns1:cs typeface="BIZ UDPGothic"/>
                <ns1:sym typeface="BIZ UDPGothic"/>
              </ns1:rPr>
              <ns1:t>ting supp</ns1:t>
            </ns1:r>
            <ns1:br>
              <ns1:rPr b="1" lang="ja-JP" sz="3600">
                <ns1:solidFill>
                  <ns1:schemeClr val="lt1"/>
                </ns1:solidFill>
                <ns1:latin typeface="BIZ UDPGothic"/>
                <ns1:ea typeface="BIZ UDPGothic"/>
                <ns1:cs typeface="BIZ UDPGothic"/>
                <ns1:sym typeface="BIZ UDPGothic"/>
              </ns1:rPr>
            </ns1:br>
            <ns1:r>
              <ns1:rPr b="1" lang="ja-JP">
                <ns1:solidFill>
                  <ns1:schemeClr val="lt1"/>
                </ns1:solidFill>
                <ns1:latin typeface="BIZ UDPGothic"/>
                <ns1:ea typeface="BIZ UDPGothic"/>
                <ns1:cs typeface="BIZ UDPGothic"/>
                <ns1:sym typeface="BIZ UDPGothic"/>
              </ns1:rPr>
              <ns1:t>ort start</ns1:t>
            </ns1:r>
            <ns1:r>
              <ns1:rPr b="1" lang="ja-JP" sz="2400">
                <ns1:solidFill>
                  <ns1:schemeClr val="lt1"/>
                </ns1:solidFill>
                <ns1:latin typeface="BIZ UDPGothic"/>
                <ns1:ea typeface="BIZ UDPGothic"/>
                <ns1:cs typeface="BIZ UDPGothic"/>
                <ns1:sym typeface="BIZ UDPGothic"/>
              </ns1:rPr>
              <ns1:t>ing with </ns1:t>
            </ns1:r>
            <ns1:r>
              <ns1:rPr b="1" lang="ja-JP" sz="3600">
                <ns1:solidFill>
                  <ns1:schemeClr val="lt1"/>
                </ns1:solidFill>
                <ns1:latin typeface="BIZ UDPGothic"/>
                <ns1:ea typeface="BIZ UDPGothic"/>
                <ns1:cs typeface="BIZ UDPGothic"/>
                <ns1:sym typeface="BIZ UDPGothic"/>
              </ns1:rPr>
              <ns1:t>webinars</ns1:t>
            </ns1:r>
            <ns1:endParaRPr>
              <ns1:latin typeface="BIZ UDPGothic"/>
              <ns1:ea typeface="BIZ UDPGothic"/>
              <ns1:cs typeface="BIZ UDPGothic"/>
              <ns1:sym typeface="BIZ UDPGothic"/>
            </ns1:endParaRPr>
          </ns1:p>
        </ns0:txBody>
      </ns0:sp>
      <ns0:sp>
        <ns0:nvSpPr>
          <ns0:cNvPr id="106" name="Google Shape;106;p1"/>
          <ns0:cNvSpPr txBox="1"/>
          <ns0:nvPr/>
        </ns0:nvSpPr>
        <ns0:spPr>
          <ns1:xfrm>
            <ns1:off x="3750500" y="1471868"/>
            <ns1:ext cx="7225176" cy="558799"/>
          </ns1:xfrm>
          <ns1:prstGeom prst="rect">
            <ns1:avLst/>
          </ns1:prstGeom>
          <ns1:noFill/>
          <ns1:ln>
            <ns1:noFill/>
          </ns1:ln>
        </ns0:spPr>
        <ns0:txBody>
          <ns1:bodyPr anchorCtr="0" anchor="b" bIns="45700" lIns="91425" spcFirstLastPara="1" rIns="91425" wrap="square" tIns="45700">
            <ns1:noAutofit/>
          </ns1:bodyPr>
          <ns1:lstStyle/>
          <ns1:p>
            <ns1:pPr indent="0" lvl="0" marL="0" marR="0" rtl="0" algn="l">
              <ns1:lnSpc>
                <ns1:spcPct val="90000"/>
              </ns1:lnSpc>
              <ns1:spcBef>
                <ns1:spcPts val="0"/>
              </ns1:spcBef>
              <ns1:spcAft>
                <ns1:spcPts val="0"/>
              </ns1:spcAft>
              <ns1:buClr>
                <ns1:schemeClr val="dk1"/>
              </ns1:buClr>
              <ns1:buSzPts val="6000"/>
              <ns1:buFont typeface="Arial"/>
              <ns1:buNone/>
            </ns1:pPr>
            <ns1:r>
              <ns1:rPr b="0" i="0" lang="ja-JP" sz="2000" u="none" cap="none" strike="noStrike">
                <ns1:solidFill>
                  <ns1:schemeClr val="lt1"/>
                </ns1:solidFill>
                <ns1:latin typeface="BIZ UDPGothic"/>
                <ns1:ea typeface="BIZ UDPGothic"/>
                <ns1:cs typeface="BIZ UDPGothic"/>
                <ns1:sym typeface="BIZ UDPGothic"/>
              </ns1:rPr>
              <ns1:t>For those considering Majisemi for the first time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07" name="Google Shape;107;p1"/>
          <ns0:cNvCxnSpPr/>
          <ns0:nvPr/>
        </ns0:nvCxnSpPr>
        <ns0:spPr>
          <ns1:xfrm>
            <ns1:off x="3578582" y="1699591"/>
            <ns1:ext cx="0" cy="2524610"/>
          </ns1:xfrm>
          <ns1:prstGeom prst="straightConnector1">
            <ns1:avLst/>
          </ns1:prstGeom>
          <ns1:noFill/>
          <ns1:ln cap="flat" cmpd="sng" w="44450">
            <ns1:solidFill>
              <ns1:schemeClr val="lt1"/>
            </ns1:solidFill>
            <ns1:prstDash val="solid"/>
            <ns1:round/>
            <ns1:headEnd len="sm" w="sm" type="none"/>
            <ns1:tailEnd len="sm" w="sm" type="none"/>
          </ns1:ln>
        </ns0:spPr>
      </ns0:cxnSp>
    </ns0:spTree>
  </ns0:cSld>
  <ns0:clrMapOvr>
    <ns1:masterClrMapping/>
  </ns0:clrMapOvr>
</ns0:sld>
</file>

<file path=ppt/slides/slide10.xml><?xml version="1.0" encoding="utf-8"?>
<ns0:sld xmlns:ns0="http://schemas.openxmlformats.org/presentationml/2006/main" xmlns:ns1="http://schemas.openxmlformats.org/drawingml/2006/main" xmlns:ns2="http://schemas.openxmlformats.org/officeDocument/2006/relationships">
  <ns0:cSld>
    <ns0:spTree>
      <ns0:nvGrpSpPr>
        <ns0:cNvPr id="276" name="Shape 276"/>
        <ns0:cNvGrpSpPr/>
        <ns0:nvPr/>
      </ns0:nvGrpSpPr>
      <ns0:grpSpPr>
        <ns1:xfrm>
          <ns1:off x="0" y="0"/>
          <ns1:ext cx="0" cy="0"/>
          <ns1:chOff x="0" y="0"/>
          <ns1:chExt cx="0" cy="0"/>
        </ns1:xfrm>
      </ns0:grpSpPr>
      <ns0:cxnSp>
        <ns0:nvCxnSpPr>
          <ns0:cNvPr id="277" name="Google Shape;277;p10"/>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78" name="Google Shape;278;p10"/>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79" name="Google Shape;279;p10"/>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Support for expansion into Southeast Asia using webinars</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280" name="Google Shape;280;p10"/>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id="281" name="Google Shape;281;p10"/>
          <ns0:cNvPicPr preferRelativeResize="0"/>
          <ns0:nvPr/>
        </ns0:nvPicPr>
        <ns0:blipFill rotWithShape="1">
          <ns1:blip ns2:embed="rId3">
            <ns1:alphaModFix/>
          </ns1:blip>
          <ns1:srcRect b="0" l="0" r="0" t="0"/>
          <ns1:stretch/>
        </ns0:blipFill>
        <ns0:spPr>
          <ns1:xfrm>
            <ns1:off x="338978" y="918883"/>
            <ns1:ext cx="8190863" cy="5743267"/>
          </ns1:xfrm>
          <ns1:prstGeom prst="rect">
            <ns1:avLst/>
          </ns1:prstGeom>
          <ns1:noFill/>
          <ns1:ln>
            <ns1:noFill/>
          </ns1:ln>
        </ns0:spPr>
      </ns0:pic>
      <ns0:sp>
        <ns0:nvSpPr>
          <ns0:cNvPr id="282" name="Google Shape;282;p10"/>
          <ns0:cNvSpPr txBox="1"/>
          <ns0:nvPr/>
        </ns0:nvSpPr>
        <ns0:spPr>
          <ns1:xfrm>
            <ns1:off x="8722580" y="1025502"/>
            <ns1:ext cx="3306021" cy="4631997"/>
          </ns1:xfrm>
          <ns1:prstGeom prst="rect">
            <ns1:avLst/>
          </ns1:prstGeom>
          <ns1:noFill/>
          <ns1:ln>
            <ns1:noFill/>
          </ns1:ln>
        </ns0:spPr>
        <ns0:txBody>
          <ns1:bodyPr anchorCtr="0" anchor="t" bIns="45700" lIns="91425" spcFirstLastPara="1" rIns="91425" wrap="square" tIns="45700">
            <ns1:spAutoFit/>
          </ns1:bodyPr>
          <ns1:lstStyle/>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Webinars can be broadcast to Southeast Asia at almost the same cost as for Japan.</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Your company only needs to prepare a presentation video (plus slides) in Japanese (or English).</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Majisemi handles everything from adding local language subtitles, translating slides, to the day of the broadcast.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Options include post-webinar lead follow-up and secondary use of webinar videos with local language support.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Promoting joint exhibition at trade shows held in Southeast Asia.</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283" name="Google Shape;283;p10"/>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84" name="Google Shape;284;p10"/>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1.xml><?xml version="1.0" encoding="utf-8"?>
<ns0:sld xmlns:ns0="http://schemas.openxmlformats.org/presentationml/2006/main" xmlns:ns1="http://schemas.openxmlformats.org/drawingml/2006/main" xmlns:ns2="http://schemas.openxmlformats.org/officeDocument/2006/relationships">
  <ns0:cSld>
    <ns0:spTree>
      <ns0:nvGrpSpPr>
        <ns0:cNvPr id="289" name="Shape 289"/>
        <ns0:cNvGrpSpPr/>
        <ns0:nvPr/>
      </ns0:nvGrpSpPr>
      <ns0:grpSpPr>
        <ns1:xfrm>
          <ns1:off x="0" y="0"/>
          <ns1:ext cx="0" cy="0"/>
          <ns1:chOff x="0" y="0"/>
          <ns1:chExt cx="0" cy="0"/>
        </ns1:xfrm>
      </ns0:grpSpPr>
      <ns0:sp>
        <ns0:nvSpPr>
          <ns0:cNvPr id="290" name="Google Shape;290;p11"/>
          <ns0:cNvSpPr/>
          <ns0:nvPr/>
        </ns0:nvSpPr>
        <ns0:spPr>
          <ns1:xfrm>
            <ns1:off x="525996" y="1865262"/>
            <ns1:ext cx="6319157" cy="3643225"/>
          </ns1:xfrm>
          <ns1:prstGeom prst="roundRect">
            <ns1:avLst>
              <ns1:gd fmla="val 4090" name="adj"/>
            </ns1:avLst>
          </ns1:prstGeom>
          <ns1:solidFill>
            <ns1:srgbClr val="FCF6D8"/>
          </ns1:solidFill>
          <ns1:ln>
            <ns1:noFill/>
          </ns1:ln>
        </ns0:spPr>
        <ns0:txBody>
          <ns1:bodyPr anchorCtr="0" anchor="ctr" bIns="45700" lIns="91425" spcFirstLastPara="1" rIns="91425" wrap="square" tIns="45700">
            <ns1:noAutofit/>
          </ns1:bodyPr>
          <ns1:lstStyle/>
          <ns1:p>
            <ns1:pPr indent="0" lvl="8"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4"/>
              </ns1:solidFill>
              <ns1:latin typeface="Arial"/>
              <ns1:ea typeface="Arial"/>
              <ns1:cs typeface="Arial"/>
              <ns1:sym typeface="Arial"/>
            </ns1:endParaRPr>
          </ns1:p>
        </ns0:txBody>
      </ns0:sp>
      <ns0:cxnSp>
        <ns0:nvCxnSpPr>
          <ns0:cNvPr id="291" name="Google Shape;291;p11"/>
          <ns0:cNvCxnSpPr>
            <ns1:stCxn id="292" idx="2"/>
            <ns1:endCxn id="293" idx="2"/>
          </ns0:cNvCxnSpPr>
          <ns0:nvPr/>
        </ns0:nvCxnSpPr>
        <ns0:spPr>
          <ns1:xfrm>
            <ns1:off x="7392611" y="2810488"/>
            <ns1:ext cx="1024500" cy="2933100"/>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293" name="Google Shape;293;p11"/>
          <ns0:cNvSpPr/>
          <ns0:nvPr/>
        </ns0:nvSpPr>
        <ns0:spPr>
          <ns1:xfrm rot="4683442">
            <ns1:off x="7972028" y="2933566"/>
            <ns1:ext cx="3895184" cy="3399247"/>
          </ns1:xfrm>
          <ns1:prstGeom prst="rightArrow">
            <ns1:avLst>
              <ns1:gd fmla="val 64020" name="adj1"/>
              <ns1:gd fmla="val 34486" name="adj2"/>
            </ns1:avLst>
          </ns1:prstGeom>
          <ns1:solidFill>
            <ns1:srgbClr val="FFC000"/>
          </ns1:solidFill>
          <ns1:ln>
            <ns1:noFill/>
          </ns1:ln>
          <ns1:effectLst>
            <ns1:outerShdw blurRad="139700" sx="102000" rotWithShape="0" algn="tr" dir="8100000" dist="38100" sy="102000">
              <ns1:srgbClr val="000000">
                <ns1:alpha val="2745"/>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294" name="Google Shape;294;p11"/>
          <ns0:cNvSpPr txBox="1"/>
          <ns0:nvPr/>
        </ns0:nvSpPr>
        <ns0:spPr>
          <ns1:xfrm rot="-716558">
            <ns1:off x="8419773" y="2925556"/>
            <ns1:ext cx="2829141" cy="1399078"/>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7000"/>
              <ns1:buFont typeface="Arial"/>
              <ns1:buNone/>
            </ns1:pPr>
            <ns1:r>
              <ns1:rPr b="0" i="0" lang="ja-JP" sz="5400" u="none" cap="none" strike="noStrike">
                <ns1:solidFill>
                  <ns1:schemeClr val="lt1"/>
                </ns1:solidFill>
                <ns1:latin typeface="Arial"/>
                <ns1:ea typeface="Arial"/>
                <ns1:cs typeface="Arial"/>
                <ns1:sym typeface="Arial"/>
              </ns1:rPr>
              <ns1:t>70%</ns1:t>
            </ns1:r>
            <ns1:endParaRPr b="0" i="0" sz="5400" u="none" cap="none" strike="noStrike">
              <ns1:solidFill>
                <ns1:schemeClr val="lt1"/>
              </ns1:solidFill>
              <ns1:latin typeface="Arial"/>
              <ns1:ea typeface="Arial"/>
              <ns1:cs typeface="Arial"/>
              <ns1:sym typeface="Arial"/>
            </ns1:endParaRPr>
          </ns1:p>
        </ns0:txBody>
      </ns0:sp>
      <ns0:grpSp>
        <ns0:nvGrpSpPr>
          <ns0:cNvPr id="295" name="Google Shape;295;p11"/>
          <ns0:cNvGrpSpPr/>
          <ns0:nvPr/>
        </ns0:nvGrpSpPr>
        <ns0:grpSpPr>
          <ns1:xfrm>
            <ns1:off x="4386754" y="5615561"/>
            <ns1:ext cx="3596672" cy="908803"/>
            <ns1:chOff x="-590393" y="3423699"/>
            <ns1:chExt cx="3596672" cy="908803"/>
          </ns1:xfrm>
        </ns0:grpSpPr>
        <ns0:sp>
          <ns0:nvSpPr>
            <ns0:cNvPr id="296" name="Google Shape;296;p11"/>
            <ns0:cNvSpPr txBox="1"/>
            <ns0:nvPr/>
          </ns0:nvSpPr>
          <ns0:spPr>
            <ns1:xfrm>
              <ns1:off x="332135" y="3457944"/>
              <ns1:ext cx="2674144" cy="87455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The response to follow-up afterwards</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is approxima</ns1:t>
              </ns1:r>
              <ns1:r>
                <ns1:rPr b="1" i="0" lang="ja-JP" sz="2400" u="none" cap="none" strike="noStrike">
                  <ns1:solidFill>
                    <ns1:schemeClr val="accent4"/>
                  </ns1:solidFill>
                  <ns1:latin typeface="BIZ UDPGothic"/>
                  <ns1:ea typeface="BIZ UDPGothic"/>
                  <ns1:cs typeface="BIZ UDPGothic"/>
                  <ns1:sym typeface="BIZ UDPGothic"/>
                </ns1:rPr>
                <ns1:t>tely 100 tim</ns1:t>
              </ns1:r>
              <ns1:r>
                <ns1:rPr b="0" i="0" lang="ja-JP" sz="1600" u="none" cap="none" strike="noStrike">
                  <ns1:solidFill>
                    <ns1:schemeClr val="accent4"/>
                  </ns1:solidFill>
                  <ns1:latin typeface="BIZ UDPGothic"/>
                  <ns1:ea typeface="BIZ UDPGothic"/>
                  <ns1:cs typeface="BIZ UDPGothic"/>
                  <ns1:sym typeface="BIZ UDPGothic"/>
                </ns1:rPr>
                <ns1:t>es different</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72222"/>
                </ns1:lnSpc>
                <ns1:spcBef>
                  <ns1:spcPts val="0"/>
                </ns1:spcBef>
                <ns1:spcAft>
                  <ns1:spcPts val="0"/>
                </ns1:spcAft>
                <ns1:buClr>
                  <ns1:srgbClr val="000000"/>
                </ns1:buClr>
                <ns1:buSzPts val="20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According to</ns1:t>
              </ns1:r>
              <ns1:r>
                <ns1:rPr b="0" i="0" lang="ja-JP" sz="800" u="none" cap="none" strike="noStrike">
                  <ns1:solidFill>
                    <ns1:schemeClr val="accent4"/>
                  </ns1:solidFill>
                  <ns1:latin typeface="BIZ UDPGothic"/>
                  <ns1:ea typeface="BIZ UDPGothic"/>
                  <ns1:cs typeface="BIZ UDPGothic"/>
                  <ns1:sym typeface="BIZ UDPGothic"/>
                </ns1:rPr>
                <ns1:t> our research</ns1:t>
              </ns1:r>
              <ns1:endParaRPr b="0" i="0" sz="800" u="none" cap="none" strike="noStrike">
                <ns1:solidFill>
                  <ns1:schemeClr val="accent4"/>
                </ns1:solidFill>
                <ns1:latin typeface="BIZ UDPGothic"/>
                <ns1:ea typeface="BIZ UDPGothic"/>
                <ns1:cs typeface="BIZ UDPGothic"/>
                <ns1:sym typeface="BIZ UDPGothic"/>
              </ns1:endParaRPr>
            </ns1:p>
          </ns0:txBody>
        </ns0:sp>
        <ns0:grpSp>
          <ns0:nvGrpSpPr>
            <ns0:cNvPr id="297" name="Google Shape;297;p11"/>
            <ns0:cNvGrpSpPr/>
            <ns0:nvPr/>
          </ns0:nvGrpSpPr>
          <ns0:grpSpPr>
            <ns1:xfrm>
              <ns1:off x="-590393" y="3423699"/>
              <ns1:ext cx="894300" cy="891438"/>
              <ns1:chOff x="-825941" y="4123916"/>
              <ns1:chExt cx="1195706" cy="1195707"/>
            </ns1:xfrm>
          </ns0:grpSpPr>
          <ns0:sp>
            <ns0:nvSpPr>
              <ns0:cNvPr id="298" name="Google Shape;298;p11"/>
              <ns0:cNvSpPr/>
              <ns0:nvPr/>
            </ns0:nvSpPr>
            <ns0:spPr>
              <ns1:xfrm>
                <ns1:off x="-825941" y="4123916"/>
                <ns1:ext cx="1195706" cy="1195707"/>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262626"/>
                  </ns1:solidFill>
                  <ns1:latin typeface="Arial"/>
                  <ns1:ea typeface="Arial"/>
                  <ns1:cs typeface="Arial"/>
                  <ns1:sym typeface="Arial"/>
                </ns1:endParaRPr>
              </ns1:p>
            </ns0:txBody>
          </ns0:sp>
          <ns0:pic>
            <ns0:nvPicPr>
              <ns0:cNvPr descr="プレート が含まれている画像&#10;&#10;自動的に生成された説明" id="299" name="Google Shape;299;p11"/>
              <ns0:cNvPicPr preferRelativeResize="0"/>
              <ns0:nvPr/>
            </ns0:nvPicPr>
            <ns0:blipFill rotWithShape="1">
              <ns1:blip ns2:embed="rId3">
                <ns1:alphaModFix/>
              </ns1:blip>
              <ns1:srcRect b="0" l="0" r="0" t="0"/>
              <ns1:stretch/>
            </ns0:blipFill>
            <ns0:spPr>
              <ns1:xfrm>
                <ns1:off x="-675218" y="4404520"/>
                <ns1:ext cx="894261" cy="634500"/>
              </ns1:xfrm>
              <ns1:prstGeom prst="rect">
                <ns1:avLst/>
              </ns1:prstGeom>
              <ns1:noFill/>
              <ns1:ln>
                <ns1:noFill/>
              </ns1:ln>
            </ns0:spPr>
          </ns0:pic>
        </ns0:grpSp>
      </ns0:grpSp>
      <ns0:sp>
        <ns0:nvSpPr>
          <ns0:cNvPr id="300" name="Google Shape;300;p11"/>
          <ns0:cNvSpPr/>
          <ns0:nvPr/>
        </ns0:nvSpPr>
        <ns0:spPr>
          <ns1:xfrm>
            <ns1:off x="7102842" y="4363039"/>
            <ns1:ext cx="2698808" cy="806147"/>
          </ns1:xfrm>
          <ns1:prstGeom prst="roundRect">
            <ns1:avLst>
              <ns1:gd fmla="val 16667" name="adj"/>
            </ns1:avLst>
          </ns1:prstGeom>
          <ns1:solidFill>
            <ns1:srgbClr val="102F74"/>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301" name="Google Shape;301;p11"/>
          <ns0:cNvGrpSpPr/>
          <ns0:nvPr/>
        </ns0:nvGrpSpPr>
        <ns0:grpSpPr>
          <ns1:xfrm rot="-721227">
            <ns1:off x="6995699" y="4527374"/>
            <ns1:ext cx="520102" cy="629232"/>
            <ns1:chOff x="5943600" y="6791161"/>
            <ns1:chExt cx="1056873" cy="1265969"/>
          </ns1:xfrm>
        </ns0:grpSpPr>
        <ns0:sp>
          <ns0:nvSpPr>
            <ns0:cNvPr id="302" name="Google Shape;302;p11"/>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03" name="Google Shape;303;p11"/>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grpSp>
        <ns0:nvGrpSpPr>
          <ns0:cNvPr id="304" name="Google Shape;304;p11"/>
          <ns0:cNvGrpSpPr/>
          <ns0:nvPr/>
        </ns0:nvGrpSpPr>
        <ns0:grpSpPr>
          <ns1:xfrm>
            <ns1:off x="607532" y="5624244"/>
            <ns1:ext cx="3637936" cy="891437"/>
            <ns1:chOff x="839631" y="1728338"/>
            <ns1:chExt cx="3637936" cy="891437"/>
          </ns1:xfrm>
        </ns0:grpSpPr>
        <ns0:sp>
          <ns0:nvSpPr>
            <ns0:cNvPr id="305" name="Google Shape;305;p11"/>
            <ns0:cNvSpPr txBox="1"/>
            <ns0:nvPr/>
          </ns0:nvSpPr>
          <ns0:spPr>
            <ns1:xfrm>
              <ns1:off x="1759742" y="1758374"/>
              <ns1:ext cx="271782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Face-to-face communic</ns1:t>
              </ns1:r>
              <ns1:r>
                <ns1:rPr b="1" i="0" lang="ja-JP" sz="1600" u="none" cap="none" strike="noStrike">
                  <ns1:solidFill>
                    <ns1:schemeClr val="accent4"/>
                  </ns1:solidFill>
                  <ns1:latin typeface="BIZ UDPGothic"/>
                  <ns1:ea typeface="BIZ UDPGothic"/>
                  <ns1:cs typeface="BIZ UDPGothic"/>
                  <ns1:sym typeface="BIZ UDPGothic"/>
                </ns1:rPr>
                <ns1:t>ation with customers</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can enhance</ns1:t>
              </ns1:r>
              <ns1:r>
                <ns1:rPr b="0" i="0" lang="ja-JP" sz="1600" u="none" cap="none" strike="noStrike">
                  <ns1:solidFill>
                    <ns1:schemeClr val="accent4"/>
                  </ns1:solidFill>
                  <ns1:latin typeface="BIZ UDPGothic"/>
                  <ns1:ea typeface="BIZ UDPGothic"/>
                  <ns1:cs typeface="BIZ UDPGothic"/>
                  <ns1:sym typeface="BIZ UDPGothic"/>
                </ns1:rPr>
                <ns1:t> trust and </ns1:t>
              </ns1:r>
              <ns1:br>
                <ns1:rPr b="0" i="0" lang="ja-JP" sz="1600" u="none" cap="none" strike="noStrike">
                  <ns1:solidFill>
                    <ns1:schemeClr val="accent4"/>
                  </ns1:solidFill>
                  <ns1:latin typeface="BIZ UDPGothic"/>
                  <ns1:ea typeface="BIZ UDPGothic"/>
                  <ns1:cs typeface="BIZ UDPGothic"/>
                  <ns1:sym typeface="BIZ UDPGothic"/>
                </ns1:rPr>
              </ns1:br>
              <ns1:r>
                <ns1:rPr b="0" i="0" lang="ja-JP" sz="1600" u="none" cap="none" strike="noStrike">
                  <ns1:solidFill>
                    <ns1:schemeClr val="accent4"/>
                  </ns1:solidFill>
                  <ns1:latin typeface="BIZ UDPGothic"/>
                  <ns1:ea typeface="BIZ UDPGothic"/>
                  <ns1:cs typeface="BIZ UDPGothic"/>
                  <ns1:sym typeface="BIZ UDPGothic"/>
                </ns1:rPr>
                <ns1:t>credibility</ns1:t>
              </ns1:r>
              <ns1:endParaRPr b="0" i="0" sz="1600" u="none" cap="none" strike="noStrike">
                <ns1:solidFill>
                  <ns1:schemeClr val="accent4"/>
                </ns1:solidFill>
                <ns1:latin typeface="BIZ UDPGothic"/>
                <ns1:ea typeface="BIZ UDPGothic"/>
                <ns1:cs typeface="BIZ UDPGothic"/>
                <ns1:sym typeface="BIZ UDPGothic"/>
              </ns1:endParaRPr>
            </ns1:p>
          </ns0:txBody>
        </ns0:sp>
        <ns0:grpSp>
          <ns0:nvGrpSpPr>
            <ns0:cNvPr id="306" name="Google Shape;306;p11"/>
            <ns0:cNvGrpSpPr/>
            <ns0:nvPr/>
          </ns0:nvGrpSpPr>
          <ns0:grpSpPr>
            <ns1:xfrm>
              <ns1:off x="839631" y="1728338"/>
              <ns1:ext cx="894299" cy="891437"/>
              <ns1:chOff x="3240808" y="1299412"/>
              <ns1:chExt cx="1195707" cy="1195706"/>
            </ns1:xfrm>
          </ns0:grpSpPr>
          <ns0:sp>
            <ns0:nvSpPr>
              <ns0:cNvPr id="307" name="Google Shape;307;p11"/>
              <ns0:cNvSpPr/>
              <ns0:nvPr/>
            </ns0:nvSpPr>
            <ns0:spPr>
              <ns1:xfrm>
                <ns1:off x="3240808" y="1299412"/>
                <ns1:ext cx="1195707" cy="1195706"/>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descr="アイコン&#10;&#10;自動的に生成された説明" id="308" name="Google Shape;308;p11"/>
              <ns0:cNvPicPr preferRelativeResize="0"/>
              <ns0:nvPr/>
            </ns0:nvPicPr>
            <ns0:blipFill rotWithShape="1">
              <ns1:blip ns2:embed="rId4">
                <ns1:alphaModFix/>
              </ns1:blip>
              <ns1:srcRect b="0" l="0" r="0" t="0"/>
              <ns1:stretch/>
            </ns0:blipFill>
            <ns0:spPr>
              <ns1:xfrm>
                <ns1:off x="3558405" y="1577697"/>
                <ns1:ext cx="557920" cy="642060"/>
              </ns1:xfrm>
              <ns1:prstGeom prst="rect">
                <ns1:avLst/>
              </ns1:prstGeom>
              <ns1:noFill/>
              <ns1:ln>
                <ns1:noFill/>
              </ns1:ln>
            </ns0:spPr>
          </ns0:pic>
        </ns0:grpSp>
      </ns0:grpSp>
      <ns0:sp>
        <ns0:nvSpPr>
          <ns0:cNvPr id="309" name="Google Shape;309;p11"/>
          <ns0:cNvSpPr txBox="1"/>
          <ns0:nvPr/>
        </ns0:nvSpPr>
        <ns0:spPr>
          <ns1:xfrm>
            <ns1:off x="7204950" y="4368482"/>
            <ns1:ext cx="2596699" cy="72323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When materials are sent via email</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is abou</ns1:t>
            </ns1:r>
            <ns1:r>
              <ns1:rPr b="1" i="0" lang="ja-JP" sz="2000" u="none" cap="none" strike="noStrike">
                <ns1:solidFill>
                  <ns1:schemeClr val="lt1"/>
                </ns1:solidFill>
                <ns1:latin typeface="BIZ UDPGothic"/>
                <ns1:ea typeface="BIZ UDPGothic"/>
                <ns1:cs typeface="BIZ UDPGothic"/>
                <ns1:sym typeface="BIZ UDPGothic"/>
              </ns1:rPr>
              <ns1:t>t 100 </ns1:t>
            </ns1:r>
            <ns1:r>
              <ns1:rPr b="1" i="0" lang="ja-JP" sz="1400" u="none" cap="none" strike="noStrike">
                <ns1:solidFill>
                  <ns1:schemeClr val="lt1"/>
                </ns1:solidFill>
                <ns1:latin typeface="BIZ UDPGothic"/>
                <ns1:ea typeface="BIZ UDPGothic"/>
                <ns1:cs typeface="BIZ UDPGothic"/>
                <ns1:sym typeface="BIZ UDPGothic"/>
              </ns1:rPr>
              <ns1:t>times!</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310" name="Google Shape;310;p11"/>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start with webinars?</ns1:t>
            </ns1:r>
            <ns1:endParaRPr b="0" i="0" sz="1400" u="none" cap="none" strike="noStrike">
              <ns1:solidFill>
                <ns1:srgbClr val="000000"/>
              </ns1:solidFill>
              <ns1:latin typeface="Arial"/>
              <ns1:ea typeface="Arial"/>
              <ns1:cs typeface="Arial"/>
              <ns1:sym typeface="Arial"/>
            </ns1:endParaRPr>
          </ns1:p>
        </ns0:txBody>
      </ns0:sp>
      <ns0:cxnSp>
        <ns0:nvCxnSpPr>
          <ns0:cNvPr id="311" name="Google Shape;311;p11"/>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12" name="Google Shape;312;p11"/>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92" name="Google Shape;292;p11"/>
          <ns0:cNvSpPr/>
          <ns0:nvPr/>
        </ns0:nvSpPr>
        <ns0:spPr>
          <ns1:xfrm rot="4683442">
            <ns1:off x="7504700" y="2286860"/>
            <ns1:ext cx="624740" cy="867700"/>
          </ns1:xfrm>
          <ns1:prstGeom prst="rightArrow">
            <ns1:avLst>
              <ns1:gd fmla="val 49839" name="adj1"/>
              <ns1:gd fmla="val 50000" name="adj2"/>
            </ns1:avLst>
          </ns1:prstGeom>
          <ns1:solidFill>
            <ns1:srgbClr val="729EEE"/>
          </ns1:solidFill>
          <ns1:ln>
            <ns1:noFill/>
          </ns1:ln>
          <ns1:effectLst>
            <ns1:outerShdw blurRad="139700" sx="102000" rotWithShape="0" algn="tr" dir="8100000" dist="38100" sy="102000">
              <ns1:srgbClr val="000000">
                <ns1:alpha val="20000"/>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313" name="Google Shape;313;p11"/>
          <ns0:cNvSpPr txBox="1"/>
          <ns0:nvPr/>
        </ns0:nvSpPr>
        <ns0:spPr>
          <ns1:xfrm rot="-716442">
            <ns1:off x="7443322" y="2425256"/>
            <ns1:ext cx="723410" cy="394686"/>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71428"/>
              </ns1:lnSpc>
              <ns1:spcBef>
                <ns1:spcPts val="0"/>
              </ns1:spcBef>
              <ns1:spcAft>
                <ns1:spcPts val="0"/>
              </ns1:spcAft>
              <ns1:buClr>
                <ns1:srgbClr val="000000"/>
              </ns1:buClr>
              <ns1:buSzPts val="1200"/>
              <ns1:buFont typeface="Arial"/>
              <ns1:buNone/>
            </ns1:pPr>
            <ns1:r>
              <ns1:t/>
            </ns1:r>
            <ns1:endParaRPr b="0" i="0" sz="1100" u="none" cap="none" strike="noStrike">
              <ns1:solidFill>
                <ns1:schemeClr val="lt1"/>
              </ns1:solidFill>
              <ns1:latin typeface="Arial"/>
              <ns1:ea typeface="Arial"/>
              <ns1:cs typeface="Arial"/>
              <ns1:sym typeface="Arial"/>
            </ns1:endParaRPr>
          </ns1:p>
          <ns1:p>
            <ns1:pPr indent="0" lvl="0" marL="0" marR="0" rtl="0" algn="ctr">
              <ns1:lnSpc>
                <ns1:spcPct val="71428"/>
              </ns1:lnSpc>
              <ns1:spcBef>
                <ns1:spcPts val="0"/>
              </ns1:spcBef>
              <ns1:spcAft>
                <ns1:spcPts val="0"/>
              </ns1:spcAft>
              <ns1:buClr>
                <ns1:srgbClr val="000000"/>
              </ns1:buClr>
              <ns1:buSzPts val="1800"/>
              <ns1:buFont typeface="Arial"/>
              <ns1:buNone/>
            </ns1:pPr>
            <ns1:r>
              <ns1:rPr b="0" i="0" lang="ja-JP" sz="1100" u="none" cap="none" strike="noStrike">
                <ns1:solidFill>
                  <ns1:schemeClr val="lt1"/>
                </ns1:solidFill>
                <ns1:latin typeface="Arial"/>
                <ns1:ea typeface="Arial"/>
                <ns1:cs typeface="Arial"/>
                <ns1:sym typeface="Arial"/>
              </ns1:rPr>
              <ns1:t>0.7%</ns1:t>
            </ns1:r>
            <ns1:endParaRPr b="0" i="0" sz="1100" u="none" cap="none" strike="noStrike">
              <ns1:solidFill>
                <ns1:schemeClr val="lt1"/>
              </ns1:solidFill>
              <ns1:latin typeface="Arial"/>
              <ns1:ea typeface="Arial"/>
              <ns1:cs typeface="Arial"/>
              <ns1:sym typeface="Arial"/>
            </ns1:endParaRPr>
          </ns1:p>
        </ns0:txBody>
      </ns0:sp>
      <ns0:cxnSp>
        <ns0:nvCxnSpPr>
          <ns0:cNvPr id="314" name="Google Shape;314;p11"/>
          <ns0:cNvCxnSpPr/>
          <ns0:nvPr/>
        </ns0:nvCxnSpPr>
        <ns0:spPr>
          <ns1:xfrm rot="10800000">
            <ns1:off x="7954654" y="2366483"/>
            <ns1:ext cx="2630968" cy="135226"/>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315" name="Google Shape;315;p11"/>
          <ns0:cNvSpPr txBox="1"/>
          <ns0:nvPr/>
        </ns0:nvSpPr>
        <ns0:spPr>
          <ns1:xfrm>
            <ns1:off x="7331513" y="1835879"/>
            <ns1:ext cx="2528452"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When emailing the entire list</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316" name="Google Shape;316;p11"/>
          <ns0:cNvSpPr txBox="1"/>
          <ns0:nvPr/>
        </ns0:nvSpPr>
        <ns0:spPr>
          <ns1:xfrm>
            <ns1:off x="8600563" y="5343810"/>
            <ns1:ext cx="3264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When emailing seminar participants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17" name="Google Shape;317;p11"/>
          <ns0:cNvCxnSpPr/>
          <ns0:nvPr/>
        </ns0:nvCxnSpPr>
        <ns0:spPr>
          <ns1:xfrm>
            <ns1:off x="8701956" y="5987826"/>
            <ns1:ext cx="310849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nvGrpSpPr>
          <ns0:cNvPr id="318" name="Google Shape;318;p11"/>
          <ns0:cNvGrpSpPr/>
          <ns0:nvPr/>
        </ns0:nvGrpSpPr>
        <ns0:grpSpPr>
          <ns1:xfrm flipH="1">
            <ns1:off x="7451085" y="2160009"/>
            <ns1:ext cx="2345380" cy="319400"/>
            <ns1:chOff x="7207953" y="1277243"/>
            <ns1:chExt cx="3344435" cy="455454"/>
          </ns1:xfrm>
        </ns0:grpSpPr>
        <ns0:cxnSp>
          <ns0:nvCxnSpPr>
            <ns0:cNvPr id="319" name="Google Shape;319;p11"/>
            <ns0:cNvCxnSpPr/>
            <ns0:nvPr/>
          </ns0:nvCxnSpPr>
          <ns0:spPr>
            <ns1:xfrm>
              <ns1:off x="7207953" y="1277243"/>
              <ns1:ext cx="3344435"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cxnSp>
          <ns0:nvCxnSpPr>
            <ns0:cNvPr id="320" name="Google Shape;320;p11"/>
            <ns0:cNvCxnSpPr/>
            <ns0:nvPr/>
          </ns0:nvCxnSpPr>
          <ns0:spPr>
            <ns1:xfrm flipH="1">
              <ns1:off x="10062718" y="1277243"/>
              <ns1:ext cx="480591" cy="455454"/>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sp>
        <ns0:nvSpPr>
          <ns0:cNvPr id="321" name="Google Shape;321;p11"/>
          <ns0:cNvSpPr txBox="1"/>
          <ns0:nvPr/>
        </ns0:nvSpPr>
        <ns0:spPr>
          <ns1:xfrm>
            <ns1:off x="856384" y="1914423"/>
            <ns1:ext cx="5676026"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Features of webinars</ns1:t>
            </ns1:r>
            <ns1:endParaRPr b="1" i="0" sz="2400" u="none" cap="none" strike="noStrike">
              <ns1:solidFill>
                <ns1:schemeClr val="accent4"/>
              </ns1:solidFill>
              <ns1:latin typeface="BIZ UDPGothic"/>
              <ns1:ea typeface="BIZ UDPGothic"/>
              <ns1:cs typeface="BIZ UDPGothic"/>
              <ns1:sym typeface="BIZ UDPGothic"/>
            </ns1:endParaRPr>
          </ns1:p>
        </ns0:txBody>
      </ns0:sp>
      <ns0:sp>
        <ns0:nvSpPr>
          <ns0:cNvPr id="322" name="Google Shape;322;p11"/>
          <ns0:cNvSpPr txBox="1"/>
          <ns0:nvPr/>
        </ns0:nvSpPr>
        <ns0:spPr>
          <ns1:xfrm>
            <ns1:off x="850404" y="2459609"/>
            <ns1:ext cx="5676026" cy="295461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provide an 'interactive experience'</ns1:t>
            </ns1:r>
            <ns1:endParaRPr b="1" i="0" sz="1800" u="none" cap="none" strike="noStrike">
              <ns1:solidFill>
                <ns1:schemeClr val="accent4"/>
              </ns1:solidFill>
              <ns1:latin typeface="BIZ UDPGothic"/>
              <ns1:ea typeface="BIZ UDPGothic"/>
              <ns1:cs typeface="BIZ UDPGothic"/>
              <ns1:sym typeface="BIZ UDPGothic"/>
            </ns1:endParaRPr>
          </ns1:p>
          <ns1:p>
            <ns1:pPr indent="0" lvl="1"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Live Q&amp;A sessions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20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Demos and factory tours while receiving questions and requests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obtain 'live feedback'</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Pre/post surveys, as well as polls and questions during the presentation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attract 'highly interested' viewers</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In small webinars, participants are those who are troubled by issues your products/services can solve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Build trust by 'sharing the space'</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Recognized as a 'teacher'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Building trust through communication such as Q&amp;A</ns1:t>
            </ns1:r>
            <ns1:endParaRPr b="0" i="0" sz="1200" u="none" cap="none" strike="noStrike">
              <ns1:solidFill>
                <ns1:schemeClr val="accent4"/>
              </ns1:solidFill>
              <ns1:latin typeface="BIZ UDPGothic"/>
              <ns1:ea typeface="BIZ UDPGothic"/>
              <ns1:cs typeface="BIZ UDPGothic"/>
              <ns1:sym typeface="BIZ UDPGothic"/>
            </ns1:endParaRPr>
          </ns1:p>
        </ns0:txBody>
      </ns0:sp>
      <ns0:cxnSp>
        <ns0:nvCxnSpPr>
          <ns0:cNvPr id="323" name="Google Shape;323;p11"/>
          <ns0:cNvCxnSpPr/>
          <ns0:nvPr/>
        </ns0:nvCxnSpPr>
        <ns0:spPr>
          <ns1:xfrm>
            <ns1:off x="856384" y="2406985"/>
            <ns1:ext cx="5676026"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24" name="Google Shape;324;p11"/>
          <ns0:cNvSpPr txBox="1"/>
          <ns0:nvPr/>
        </ns0:nvSpPr>
        <ns0:spPr>
          <ns1:xfrm>
            <ns1:off x="525996" y="874427"/>
            <ns1:ext cx="112845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Cold calls or direct mail from no prior contact can lead to distrust.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First, by holding webinars that 'provide valuable information', you can establish the initial contact and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gain 'trust and credibility'.</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25" name="Google Shape;325;p11"/>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26" name="Google Shape;326;p11"/>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27" name="Google Shape;327;p11"/>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2.xml><?xml version="1.0" encoding="utf-8"?>
<ns0:sld xmlns:ns0="http://schemas.openxmlformats.org/presentationml/2006/main" xmlns:ns1="http://schemas.openxmlformats.org/drawingml/2006/main">
  <ns0:cSld>
    <ns0:spTree>
      <ns0:nvGrpSpPr>
        <ns0:cNvPr id="332" name="Shape 332"/>
        <ns0:cNvGrpSpPr/>
        <ns0:nvPr/>
      </ns0:nvGrpSpPr>
      <ns0:grpSpPr>
        <ns1:xfrm>
          <ns1:off x="0" y="0"/>
          <ns1:ext cx="0" cy="0"/>
          <ns1:chOff x="0" y="0"/>
          <ns1:chExt cx="0" cy="0"/>
        </ns1:xfrm>
      </ns0:grpSpPr>
      <ns0:sp>
        <ns0:nvSpPr>
          <ns0:cNvPr id="333" name="Google Shape;333;p12"/>
          <ns0:cNvSpPr txBox="1"/>
          <ns0:nvPr/>
        </ns0:nvSpPr>
        <ns0:spPr>
          <ns1:xfrm>
            <ns1:off x="1376043" y="2647691"/>
            <ns1:ext cx="10619312" cy="166569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32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Overview of Majisemi's services</ns1:t>
            </ns1:r>
            <ns1:endParaRPr b="0" i="0" sz="1400" u="none" cap="none" strike="noStrike">
              <ns1:solidFill>
                <ns1:srgbClr val="000000"/>
              </ns1:solidFill>
              <ns1:latin typeface="Arial"/>
              <ns1:ea typeface="Arial"/>
              <ns1:cs typeface="Arial"/>
              <ns1:sym typeface="Arial"/>
            </ns1:endParaRPr>
          </ns1:p>
        </ns0:txBody>
      </ns0:sp>
      <ns0:sp>
        <ns0:nvSpPr>
          <ns0:cNvPr id="334" name="Google Shape;334;p1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35" name="Google Shape;335;p1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36" name="Google Shape;336;p12"/>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3.xml><?xml version="1.0" encoding="utf-8"?>
<ns0:sld xmlns:ns0="http://schemas.openxmlformats.org/presentationml/2006/main" xmlns:ns1="http://schemas.openxmlformats.org/drawingml/2006/main" xmlns:ns2="http://schemas.openxmlformats.org/officeDocument/2006/relationships">
  <ns0:cSld>
    <ns0:spTree>
      <ns0:nvGrpSpPr>
        <ns0:cNvPr id="341" name="Shape 341"/>
        <ns0:cNvGrpSpPr/>
        <ns0:nvPr/>
      </ns0:nvGrpSpPr>
      <ns0:grpSpPr>
        <ns1:xfrm>
          <ns1:off x="0" y="0"/>
          <ns1:ext cx="0" cy="0"/>
          <ns1:chOff x="0" y="0"/>
          <ns1:chExt cx="0" cy="0"/>
        </ns1:xfrm>
      </ns0:grpSpPr>
      <ns0:pic>
        <ns0:nvPicPr>
          <ns0:cNvPr id="342" name="Google Shape;342;p13"/>
          <ns0:cNvPicPr preferRelativeResize="0"/>
          <ns0:nvPr/>
        </ns0:nvPicPr>
        <ns0:blipFill rotWithShape="1">
          <ns1:blip ns2:embed="rId3">
            <ns1:alphaModFix/>
          </ns1:blip>
          <ns1:srcRect b="0" l="0" r="0" t="0"/>
          <ns1:stretch/>
        </ns0:blipFill>
        <ns0:spPr>
          <ns1:xfrm>
            <ns1:off x="586700" y="3039600"/>
            <ns1:ext cx="5177700" cy="3818400"/>
          </ns1:xfrm>
          <ns1:prstGeom prst="rect">
            <ns1:avLst/>
          </ns1:prstGeom>
          <ns1:noFill/>
          <ns1:ln>
            <ns1:noFill/>
          </ns1:ln>
        </ns0:spPr>
      </ns0:pic>
      <ns0:cxnSp>
        <ns0:nvCxnSpPr>
          <ns0:cNvPr id="343" name="Google Shape;343;p1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44" name="Google Shape;344;p13"/>
          <ns0:cNvSpPr/>
          <ns0:nvPr/>
        </ns0:nvSpPr>
        <ns0:spPr>
          <ns1:xfrm>
            <ns1:off x="301520" y="1240985"/>
            <ns1:ext cx="1163793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pic>
        <ns0:nvPicPr>
          <ns0:cNvPr id="345" name="Google Shape;345;p13"/>
          <ns0:cNvPicPr preferRelativeResize="0"/>
          <ns0:nvPr/>
        </ns0:nvPicPr>
        <ns0:blipFill rotWithShape="1">
          <ns1:blip ns2:embed="rId4">
            <ns1:alphaModFix/>
          </ns1:blip>
          <ns1:srcRect b="0" l="0" r="0" t="0"/>
          <ns1:stretch/>
        </ns0:blipFill>
        <ns0:spPr>
          <ns1:xfrm>
            <ns1:off x="4745230" y="24688"/>
            <ns1:ext cx="7396488" cy="6857999"/>
          </ns1:xfrm>
          <ns1:prstGeom prst="rect">
            <ns1:avLst/>
          </ns1:prstGeom>
          <ns1:noFill/>
          <ns1:ln>
            <ns1:noFill/>
          </ns1:ln>
        </ns0:spPr>
      </ns0:pic>
      <ns0:sp>
        <ns0:nvSpPr>
          <ns0:cNvPr id="346" name="Google Shape;346;p13"/>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47" name="Google Shape;347;p13"/>
          <ns0:cNvSpPr txBox="1"/>
          <ns0:nvPr/>
        </ns0:nvSpPr>
        <ns0:spPr>
          <ns1:xfrm>
            <ns1:off x="252548" y="763664"/>
            <ns1:ext cx="188143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Customer attraction power</ns1:t>
            </ns1:r>
            <ns1:endParaRPr b="0" i="0" sz="1400" u="none" cap="none" strike="noStrike">
              <ns1:solidFill>
                <ns1:srgbClr val="000000"/>
              </ns1:solidFill>
              <ns1:latin typeface="Arial"/>
              <ns1:ea typeface="Arial"/>
              <ns1:cs typeface="Arial"/>
              <ns1:sym typeface="Arial"/>
            </ns1:endParaRPr>
          </ns1:p>
        </ns0:txBody>
      </ns0:sp>
      <ns0:sp>
        <ns0:nvSpPr>
          <ns0:cNvPr id="348" name="Google Shape;348;p13"/>
          <ns0:cNvSpPr/>
          <ns0:nvPr/>
        </ns0:nvSpPr>
        <ns0:spPr>
          <ns1:xfrm>
            <ns1:off x="7415211" y="2348217"/>
            <ns1:ext cx="2210922" cy="221092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Breakdown of user companies</ns1:t>
            </ns1:r>
            <ns1:endParaRPr b="1" i="0" sz="1800" u="none" cap="none" strike="noStrike">
              <ns1:solidFill>
                <ns1:schemeClr val="accent4"/>
              </ns1:solidFill>
              <ns1:latin typeface="BIZ UDPGothic"/>
              <ns1:ea typeface="BIZ UDPGothic"/>
              <ns1:cs typeface="BIZ UDPGothic"/>
              <ns1:sym typeface="BIZ UDPGothic"/>
            </ns1:endParaRPr>
          </ns1:p>
        </ns0:txBody>
      </ns0:sp>
      <ns0:cxnSp>
        <ns0:nvCxnSpPr>
          <ns0:cNvPr id="349" name="Google Shape;349;p13"/>
          <ns0:cNvCxnSpPr/>
          <ns0:nvPr/>
        </ns0:nvCxnSpPr>
        <ns0:spPr>
          <ns1:xfrm flipH="1" rot="10800000">
            <ns1:off x="3117900" y="6274150"/>
            <ns1:ext cx="5211300" cy="185100"/>
          </ns1:xfrm>
          <ns1:prstGeom prst="straightConnector1">
            <ns1:avLst/>
          </ns1:prstGeom>
          <ns1:noFill/>
          <ns1:ln cap="flat" cmpd="sng" w="9525">
            <ns1:solidFill>
              <ns1:srgbClr val="7FA6FD"/>
            </ns1:solidFill>
            <ns1:prstDash val="dash"/>
            <ns1:miter lim="800000"/>
            <ns1:headEnd len="sm" w="sm" type="none"/>
            <ns1:tailEnd len="sm" w="sm" type="none"/>
          </ns1:ln>
        </ns0:spPr>
      </ns0:cxnSp>
      <ns0:cxnSp>
        <ns0:nvCxnSpPr>
          <ns0:cNvPr id="350" name="Google Shape;350;p13"/>
          <ns0:cNvCxnSpPr/>
          <ns0:nvPr/>
        </ns0:nvCxnSpPr>
        <ns0:spPr>
          <ns1:xfrm flipH="1" rot="10800000">
            <ns1:off x="3181984" y="904686"/>
            <ns1:ext cx="3977700" cy="2497500"/>
          </ns1:xfrm>
          <ns1:prstGeom prst="straightConnector1">
            <ns1:avLst/>
          </ns1:prstGeom>
          <ns1:noFill/>
          <ns1:ln cap="flat" cmpd="sng" w="9525">
            <ns1:solidFill>
              <ns1:srgbClr val="7FA6FD"/>
            </ns1:solidFill>
            <ns1:prstDash val="dash"/>
            <ns1:miter lim="800000"/>
            <ns1:headEnd len="sm" w="sm" type="none"/>
            <ns1:tailEnd len="sm" w="sm" type="none"/>
          </ns1:ln>
        </ns0:spPr>
      </ns0:cxnSp>
      <ns0:sp>
        <ns0:nvSpPr>
          <ns0:cNvPr id="351" name="Google Shape;351;p1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52" name="Google Shape;352;p13"/>
          <ns0:cNvSpPr/>
          <ns0:nvPr/>
        </ns0:nvSpPr>
        <ns0:spPr>
          <ns1:xfrm>
            <ns1:off x="2592225" y="4329608"/>
            <ns1:ext cx="1166644" cy="1166644"/>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House</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List</ns1:t>
            </ns1:r>
            <ns1:endParaRPr b="1" i="0" sz="14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Overall</ns1:t>
            </ns1:r>
            <ns1:endParaRPr b="1" i="0" sz="1400" u="none" cap="none" strike="noStrike">
              <ns1:solidFill>
                <ns1:srgbClr val="163F9B"/>
              </ns1:solidFill>
              <ns1:latin typeface="BIZ UDPGothic"/>
              <ns1:ea typeface="BIZ UDPGothic"/>
              <ns1:cs typeface="BIZ UDPGothic"/>
              <ns1:sym typeface="BIZ UDPGothic"/>
            </ns1:endParaRPr>
          </ns1:p>
        </ns0:txBody>
      </ns0:sp>
      <ns0:sp>
        <ns0:nvSpPr>
          <ns0:cNvPr id="353" name="Google Shape;353;p13"/>
          <ns0:cNvSpPr txBox="1"/>
          <ns0:nvPr/>
        </ns0:nvSpPr>
        <ns0:spPr>
          <ns1:xfrm>
            <ns1:off x="9551666" y="6344329"/>
            <ns1:ext cx="2526654" cy="21544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rPr b="1" i="0" lang="ja-JP" sz="800" u="none" cap="none" strike="noStrike">
                <ns1:solidFill>
                  <ns1:srgbClr val="163F9B"/>
                </ns1:solidFill>
                <ns1:latin typeface="BIZ UDPGothic"/>
                <ns1:ea typeface="BIZ UDPGothic"/>
                <ns1:cs typeface="BIZ UDPGothic"/>
                <ns1:sym typeface="BIZ UDPGothic"/>
              </ns1:rPr>
              <ns1:t>*Estimated from seminar ap</ns1:t>
            </ns1:r>
            <ns1:r>
              <ns1:rPr b="0" i="0" lang="ja-JP" sz="800" u="none" cap="none" strike="noStrike">
                <ns1:solidFill>
                  <ns1:srgbClr val="163F9B"/>
                </ns1:solidFill>
                <ns1:latin typeface="BIZ UDPGothic"/>
                <ns1:ea typeface="BIZ UDPGothic"/>
                <ns1:cs typeface="BIZ UDPGothic"/>
                <ns1:sym typeface="BIZ UDPGothic"/>
              </ns1:rPr>
              <ns1:t>plicants from 2020 to 2024</ns1:t>
            </ns1:r>
            <ns1:endParaRPr b="0" i="0" sz="800" u="none" cap="none" strike="noStrike">
              <ns1:solidFill>
                <ns1:srgbClr val="000000"/>
              </ns1:solidFill>
              <ns1:latin typeface="BIZ UDPGothic"/>
              <ns1:ea typeface="BIZ UDPGothic"/>
              <ns1:cs typeface="BIZ UDPGothic"/>
              <ns1:sym typeface="BIZ UDPGothic"/>
            </ns1:endParaRPr>
          </ns1:p>
        </ns0:txBody>
      </ns0:sp>
      <ns0:sp>
        <ns0:nvSpPr>
          <ns0:cNvPr id="354" name="Google Shape;354;p13"/>
          <ns0:cNvSpPr/>
          <ns0:nvPr/>
        </ns0:nvSpPr>
        <ns0:spPr>
          <ns1:xfrm>
            <ns1:off x="223219" y="1668656"/>
            <ns1:ext cx="3985780" cy="869682"/>
          </ns1:xfrm>
          <ns1:prstGeom prst="roundRect">
            <ns1:avLst>
              <ns1:gd fmla="val 16667"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Possesses approximately 250,000</ns1:t>
            </ns1:r>
            <ns1:endParaRPr b="1" i="0" sz="2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house list entries!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55" name="Google Shape;355;p1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56" name="Google Shape;356;p1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57" name="Google Shape;357;p13"/>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4.xml><?xml version="1.0" encoding="utf-8"?>
<ns0:sld xmlns:ns0="http://schemas.openxmlformats.org/presentationml/2006/main" xmlns:ns1="http://schemas.openxmlformats.org/drawingml/2006/main" xmlns:ns2="http://schemas.openxmlformats.org/officeDocument/2006/relationships">
  <ns0:cSld>
    <ns0:spTree>
      <ns0:nvGrpSpPr>
        <ns0:cNvPr id="362" name="Shape 362"/>
        <ns0:cNvGrpSpPr/>
        <ns0:nvPr/>
      </ns0:nvGrpSpPr>
      <ns0:grpSpPr>
        <ns1:xfrm>
          <ns1:off x="0" y="0"/>
          <ns1:ext cx="0" cy="0"/>
          <ns1:chOff x="0" y="0"/>
          <ns1:chExt cx="0" cy="0"/>
        </ns1:xfrm>
      </ns0:grpSpPr>
      <ns0:sp>
        <ns0:nvSpPr>
          <ns0:cNvPr id="363" name="Google Shape;363;p14"/>
          <ns0:cNvSpPr/>
          <ns0:nvPr/>
        </ns0:nvSpPr>
        <ns0:spPr>
          <ns1:xfrm>
            <ns1:off x="7447814" y="567519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Primarily managers</ns1:t>
            </ns1:r>
            <ns1:endParaRPr b="0" i="0" sz="1400" u="none" cap="none" strike="noStrike">
              <ns1:solidFill>
                <ns1:schemeClr val="lt1"/>
              </ns1:solidFill>
              <ns1:latin typeface="BIZ UDPGothic"/>
              <ns1:ea typeface="BIZ UDPGothic"/>
              <ns1:cs typeface="BIZ UDPGothic"/>
              <ns1:sym typeface="BIZ UDPGothic"/>
            </ns1:endParaRPr>
          </ns1:p>
        </ns0:txBody>
      </ns0:sp>
      <ns0:cxnSp>
        <ns0:nvCxnSpPr>
          <ns0:cNvPr id="364" name="Google Shape;364;p1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65" name="Google Shape;365;p14"/>
          <ns0:cNvSpPr/>
          <ns0:nvPr/>
        </ns0:nvSpPr>
        <ns0:spPr>
          <ns1:xfrm>
            <ns1:off x="7712746" y="59844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Nearly half work at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Employed at large companies</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366" name="Google Shape;366;p14"/>
          <ns0:cNvSpPr txBox="1"/>
          <ns0:nvPr/>
        </ns0:nvSpPr>
        <ns0:spPr>
          <ns1:xfrm>
            <ns1:off x="221196" y="101835"/>
            <ns1:ext cx="733307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67" name="Google Shape;367;p14"/>
          <ns0:cNvSpPr txBox="1"/>
          <ns0:nvPr/>
        </ns0:nvSpPr>
        <ns0:spPr>
          <ns1:xfrm>
            <ns1:off x="8961472" y="3283422"/>
            <ns1:ext cx="311413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Breakdown of house list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68" name="Google Shape;368;p1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id="369" name="Google Shape;369;p14"/>
          <ns0:cNvPicPr preferRelativeResize="0"/>
          <ns0:nvPr/>
        </ns0:nvPicPr>
        <ns0:blipFill rotWithShape="1">
          <ns1:blip ns2:embed="rId3">
            <ns1:alphaModFix/>
          </ns1:blip>
          <ns1:srcRect b="0" l="0" r="0" t="0"/>
          <ns1:stretch/>
        </ns0:blipFill>
        <ns0:spPr>
          <ns1:xfrm>
            <ns1:off x="3985819" y="40700"/>
            <ns1:ext cx="7984981" cy="6817299"/>
          </ns1:xfrm>
          <ns1:prstGeom prst="rect">
            <ns1:avLst/>
          </ns1:prstGeom>
          <ns1:noFill/>
          <ns1:ln>
            <ns1:noFill/>
          </ns1:ln>
        </ns0:spPr>
      </ns0:pic>
      <ns0:sp>
        <ns0:nvSpPr>
          <ns0:cNvPr id="370" name="Google Shape;370;p14"/>
          <ns0:cNvSpPr/>
          <ns0:nvPr/>
        </ns0:nvSpPr>
        <ns0:spPr>
          <ns1:xfrm>
            <ns1:off x="9439100" y="4598106"/>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Position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1" name="Google Shape;371;p14"/>
          <ns0:cNvSpPr/>
          <ns0:nvPr/>
        </ns0:nvSpPr>
        <ns0:spPr>
          <ns1:xfrm>
            <ns1:off x="9439084" y="1217247"/>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Company</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Size</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2" name="Google Shape;372;p1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73" name="Google Shape;373;p14"/>
          <ns0:cNvSpPr/>
          <ns0:nvPr/>
        </ns0:nvSpPr>
        <ns0:spPr>
          <ns1:xfrm>
            <ns1:off x="474104" y="3762932"/>
            <ns1:ext cx="4690118" cy="2843629"/>
          </ns1:xfrm>
          <ns1:prstGeom prst="roundRect">
            <ns1:avLst>
              <ns1:gd fmla="val 0" name="adj"/>
            </ns1:avLst>
          </ns1:prstGeom>
          <ns1:noFill/>
          <ns1:ln cap="flat" cmpd="sng" w="127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 Majisemi, to have more participants who match your products/services, we do not use attribute specification (segmentation) when attracting customers via email, etc.</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Instead, we set the w</ns1:t>
            </ns1:r>
            <ns1:r>
              <ns1:rPr b="1" i="0" lang="ja-JP" sz="1600" u="sng" cap="none" strike="noStrike">
                <ns1:solidFill>
                  <ns1:schemeClr val="accent4"/>
                </ns1:solidFill>
                <ns1:latin typeface="BIZ UDPGothic"/>
                <ns1:ea typeface="BIZ UDPGothic"/>
                <ns1:cs typeface="BIZ UDPGothic"/>
                <ns1:sym typeface="BIZ UDPGothic"/>
              </ns1:rPr>
              <ns1:t>ebinar theme (title, </ns1:t>
            </ns1:r>
            <ns1:r>
              <ns1:rPr b="1" i="0" lang="ja-JP" sz="1800" u="sng" cap="none" strike="noStrike">
                <ns1:solidFill>
                  <ns1:schemeClr val="accent4"/>
                </ns1:solidFill>
                <ns1:latin typeface="BIZ UDPGothic"/>
                <ns1:ea typeface="BIZ UDPGothic"/>
                <ns1:cs typeface="BIZ UDPGothic"/>
                <ns1:sym typeface="BIZ UDPGothic"/>
              </ns1:rPr>
              <ns1:t>announcement text) to</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on behalf of Majisemi,</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1"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adopting a method that increases the proportion of your target audience.</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Emails are not sent to all contacts, but prioritized for those highly interested in the set theme.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74" name="Google Shape;374;p14"/>
          <ns0:cNvSpPr/>
          <ns0:nvPr/>
        </ns0:nvSpPr>
        <ns0:spPr>
          <ns1:xfrm>
            <ns1:off x="605940" y="634741"/>
            <ns1:ext cx="5610408" cy="1338564"/>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The Majisemi list is</ns1:t>
            </ns1:r>
            <ns1:endParaRPr b="1" i="0" sz="2700" u="none" cap="none" strike="noStrike">
              <ns1:solidFill>
                <ns1:srgbClr val="4F7CE6"/>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is almost exclusively focused on the following attributes.</ns1:t>
            </ns1:r>
            <ns1:endParaRPr b="1" i="0" sz="2700" u="none" cap="none" strike="noStrike">
              <ns1:solidFill>
                <ns1:srgbClr val="4F7CE6"/>
              </ns1:solidFill>
              <ns1:latin typeface="BIZ UDPGothic"/>
              <ns1:ea typeface="BIZ UDPGothic"/>
              <ns1:cs typeface="BIZ UDPGothic"/>
              <ns1:sym typeface="BIZ UDPGothic"/>
            </ns1:endParaRPr>
          </ns1:p>
        </ns0:txBody>
      </ns0:sp>
      <ns0:sp>
        <ns0:nvSpPr>
          <ns0:cNvPr id="375" name="Google Shape;375;p14"/>
          <ns0:cNvSpPr/>
          <ns0:nvPr/>
        </ns0:nvSpPr>
        <ns0:spPr>
          <ns1:xfrm>
            <ns1:off x="6337974" y="2755213"/>
            <ns1:ext cx="1542600" cy="15426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Job function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6" name="Google Shape;376;p14"/>
          <ns0:cNvSpPr/>
          <ns0:nvPr/>
        </ns0:nvSpPr>
        <ns0:spPr>
          <ns1:xfrm>
            <ns1:off x="474104" y="935613"/>
            <ns1:ext cx="115018" cy="756000"/>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77" name="Google Shape;377;p14"/>
          <ns0:cNvSpPr/>
          <ns0:nvPr/>
        </ns0:nvSpPr>
        <ns0:spPr>
          <ns1:xfrm>
            <ns1:off x="20417" y="1704044"/>
            <ns1:ext cx="5127525" cy="1391023"/>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342900" lvl="0" marL="720000" marR="0" rtl="0" algn="l">
              <ns1:lnSpc>
                <ns1:spcPct val="100000"/>
              </ns1:lnSpc>
              <ns1:spcBef>
                <ns1:spcPts val="120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Information systems departments, DX-related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Security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Manufacturing × Production and manufacturing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Back office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IT Companies × All Job Functions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78" name="Google Shape;378;p1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79" name="Google Shape;379;p14"/>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5.xml><?xml version="1.0" encoding="utf-8"?>
<ns0:sld xmlns:ns0="http://schemas.openxmlformats.org/presentationml/2006/main" xmlns:ns1="http://schemas.openxmlformats.org/drawingml/2006/main" xmlns:ns2="http://schemas.openxmlformats.org/officeDocument/2006/relationships">
  <ns0:cSld>
    <ns0:spTree>
      <ns0:nvGrpSpPr>
        <ns0:cNvPr id="384" name="Shape 384"/>
        <ns0:cNvGrpSpPr/>
        <ns0:nvPr/>
      </ns0:nvGrpSpPr>
      <ns0:grpSpPr>
        <ns1:xfrm>
          <ns1:off x="0" y="0"/>
          <ns1:ext cx="0" cy="0"/>
          <ns1:chOff x="0" y="0"/>
          <ns1:chExt cx="0" cy="0"/>
        </ns1:xfrm>
      </ns0:grpSpPr>
      <ns0:cxnSp>
        <ns0:nvCxnSpPr>
          <ns0:cNvPr id="385" name="Google Shape;385;p15"/>
          <ns0:cNvCxnSpPr/>
          <ns0:nvPr/>
        </ns0:nvCxnSpPr>
        <ns0:spPr>
          <ns1:xfrm>
            <ns1:off x="5305335" y="4629612"/>
            <ns1:ext cx="2672319" cy="1055964"/>
          </ns1:xfrm>
          <ns1:prstGeom prst="straightConnector1">
            <ns1:avLst/>
          </ns1:prstGeom>
          <ns1:noFill/>
          <ns1:ln cap="flat" cmpd="sng" w="25400">
            <ns1:solidFill>
              <ns1:srgbClr val="A5A5A5"/>
            </ns1:solidFill>
            <ns1:prstDash val="dot"/>
            <ns1:miter lim="800000"/>
            <ns1:headEnd len="sm" w="sm" type="none"/>
            <ns1:tailEnd len="med" w="med" type="triangle"/>
          </ns1:ln>
        </ns0:spPr>
      </ns0:cxnSp>
      <ns0:sp>
        <ns0:nvSpPr>
          <ns0:cNvPr id="386" name="Google Shape;386;p15"/>
          <ns0:cNvSpPr/>
          <ns0:nvPr/>
        </ns0:nvSpPr>
        <ns0:spPr>
          <ns1:xfrm>
            <ns1:off x="350875" y="1618778"/>
            <ns1:ext cx="3717600" cy="586551"/>
          </ns1:xfrm>
          <ns1:prstGeom prst="chevron">
            <ns1:avLst>
              <ns1:gd fmla="val 46135" name="adj"/>
            </ns1:avLst>
          </ns1:prstGeom>
          <ns1:gradFill>
            <ns1:gsLst>
              <ns1:gs pos="0">
                <ns1:srgbClr val="C3D2F7"/>
              </ns1:gs>
              <ns1:gs pos="100000">
                <ns1:srgbClr val="88A8EF"/>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dk1"/>
              </ns1:solidFill>
              <ns1:latin typeface="Arial"/>
              <ns1:ea typeface="Arial"/>
              <ns1:cs typeface="Arial"/>
              <ns1:sym typeface="Arial"/>
            </ns1:endParaRPr>
          </ns1:p>
        </ns0:txBody>
      </ns0:sp>
      <ns0:sp>
        <ns0:nvSpPr>
          <ns0:cNvPr id="387" name="Google Shape;387;p15"/>
          <ns0:cNvSpPr/>
          <ns0:nvPr/>
        </ns0:nvSpPr>
        <ns0:spPr>
          <ns1:xfrm>
            <ns1:off x="3853475" y="1618778"/>
            <ns1:ext cx="5230650" cy="586551"/>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88" name="Google Shape;388;p15"/>
          <ns0:cNvSpPr/>
          <ns0:nvPr/>
        </ns0:nvSpPr>
        <ns0:spPr>
          <ns1:xfrm>
            <ns1:off x="8857193" y="1618793"/>
            <ns1:ext cx="2920651" cy="586521"/>
          </ns1:xfrm>
          <ns1:prstGeom prst="chevron">
            <ns1:avLst>
              <ns1:gd fmla="val 46135" name="adj"/>
            </ns1:avLst>
          </ns1:prstGeom>
          <ns1:gradFill>
            <ns1:gsLst>
              <ns1:gs pos="0">
                <ns1:srgbClr val="4F7CE6"/>
              </ns1:gs>
              <ns1:gs pos="100000">
                <ns1:srgbClr val="102F74"/>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89" name="Google Shape;389;p15"/>
          <ns0:cNvCxnSpPr/>
          <ns0:nvPr/>
        </ns0:nvCxnSpPr>
        <ns0:spPr>
          <ns1:xfrm flipH="1" rot="10800000">
            <ns1:off x="2108140" y="3690406"/>
            <ns1:ext cx="908396" cy="4795"/>
          </ns1:xfrm>
          <ns1:prstGeom prst="straightConnector1">
            <ns1:avLst/>
          </ns1:prstGeom>
          <ns1:noFill/>
          <ns1:ln cap="flat" cmpd="sng" w="25400">
            <ns1:solidFill>
              <ns1:schemeClr val="accent4"/>
            </ns1:solidFill>
            <ns1:prstDash val="dot"/>
            <ns1:miter lim="800000"/>
            <ns1:headEnd len="sm" w="sm" type="none"/>
            <ns1:tailEnd len="sm" w="sm" type="none"/>
          </ns1:ln>
        </ns0:spPr>
      </ns0:cxnSp>
      <ns0:sp>
        <ns0:nvSpPr>
          <ns0:cNvPr id="390" name="Google Shape;390;p15"/>
          <ns0:cNvSpPr txBox="1"/>
          <ns0:nvPr/>
        </ns0:nvSpPr>
        <ns0:spPr>
          <ns1:xfrm>
            <ns1:off x="1200082" y="1681221"/>
            <ns1:ext cx="1841195"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Lead acquisition</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91" name="Google Shape;391;p15"/>
          <ns0:cNvCxnSpPr/>
          <ns0:nvPr/>
        </ns0:nvCxnSpPr>
        <ns0:spPr>
          <ns1:xfrm>
            <ns1:off x="8525767" y="2845056"/>
            <ns1:ext cx="81070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sp>
        <ns0:nvSpPr>
          <ns0:cNvPr id="392" name="Google Shape;392;p15"/>
          <ns0:cNvSpPr txBox="1"/>
          <ns0:nvPr/>
        </ns0:nvSpPr>
        <ns0:spPr>
          <ns1:xfrm>
            <ns1:off x="4744883" y="1681221"/>
            <ns1:ext cx="323277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Nurturing and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3" name="Google Shape;393;p15"/>
          <ns0:cNvSpPr txBox="1"/>
          <ns0:nvPr/>
        </ns0:nvSpPr>
        <ns0:spPr>
          <ns1:xfrm>
            <ns1:off x="9396921" y="1681221"/>
            <ns1:ext cx="1841195" cy="461665"/>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Contract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4" name="Google Shape;394;p15"/>
          <ns0:cNvSpPr txBox="1"/>
          <ns0:nvPr/>
        </ns0:nvSpPr>
        <ns0:spPr>
          <ns1:xfrm>
            <ns1:off x="8157764" y="6503249"/>
            <ns1:ext cx="1984578" cy="24622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Arial"/>
                <ns1:ea typeface="Arial"/>
                <ns1:cs typeface="Arial"/>
                <ns1:sym typeface="Arial"/>
              </ns1:rPr>
              <ns1:t>(SiriusDecisions survey)</ns1:t>
            </ns1:r>
            <ns1:endParaRPr b="0" i="0" sz="1400" u="none" cap="none" strike="noStrike">
              <ns1:solidFill>
                <ns1:srgbClr val="000000"/>
              </ns1:solidFill>
              <ns1:latin typeface="Arial"/>
              <ns1:ea typeface="Arial"/>
              <ns1:cs typeface="Arial"/>
              <ns1:sym typeface="Arial"/>
            </ns1:endParaRPr>
          </ns1:p>
        </ns0:txBody>
      </ns0:sp>
      <ns0:cxnSp>
        <ns0:nvCxnSpPr>
          <ns0:cNvPr id="395" name="Google Shape;395;p1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96" name="Google Shape;396;p1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97" name="Google Shape;397;p15"/>
          <ns0:cNvCxnSpPr/>
          <ns0:nvPr/>
        </ns0:nvCxnSpPr>
        <ns0:spPr>
          <ns1:xfrm>
            <ns1:off x="5305335" y="4526271"/>
            <ns1:ext cx="402829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398" name="Google Shape;398;p15"/>
          <ns0:cNvCxnSpPr/>
          <ns0:nvPr/>
        </ns0:nvCxnSpPr>
        <ns0:spPr>
          <ns1:xfrm rot="10800000">
            <ns1:off x="3020432" y="2868369"/>
            <ns1:ext cx="0" cy="1640385"/>
          </ns1:xfrm>
          <ns1:prstGeom prst="straightConnector1">
            <ns1:avLst/>
          </ns1:prstGeom>
          <ns1:noFill/>
          <ns1:ln cap="flat" cmpd="sng" w="25400">
            <ns1:solidFill>
              <ns1:schemeClr val="accent4"/>
            </ns1:solidFill>
            <ns1:prstDash val="dot"/>
            <ns1:miter lim="800000"/>
            <ns1:headEnd len="sm" w="sm" type="none"/>
            <ns1:tailEnd len="sm" w="sm" type="none"/>
          </ns1:ln>
        </ns0:spPr>
      </ns0:cxnSp>
      <ns0:cxnSp>
        <ns0:nvCxnSpPr>
          <ns0:cNvPr id="399" name="Google Shape;399;p15"/>
          <ns0:cNvCxnSpPr/>
          <ns0:nvPr/>
        </ns0:nvCxnSpPr>
        <ns0:spPr>
          <ns1:xfrm flipH="1" rot="10800000">
            <ns1:off x="3016536" y="2853329"/>
            <ns1:ext cx="3827724" cy="16814"/>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400" name="Google Shape;400;p15"/>
          <ns0:cNvCxnSpPr/>
          <ns0:nvPr/>
        </ns0:nvCxnSpPr>
        <ns0:spPr>
          <ns1:xfrm>
            <ns1:off x="3020432" y="4508754"/>
            <ns1:ext cx="1177819"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grpSp>
        <ns0:nvGrpSpPr>
          <ns0:cNvPr id="401" name="Google Shape;401;p15"/>
          <ns0:cNvGrpSpPr/>
          <ns0:nvPr/>
        </ns0:nvGrpSpPr>
        <ns0:grpSpPr>
          <ns1:xfrm>
            <ns1:off x="3355678" y="3472232"/>
            <ns1:ext cx="1949657" cy="1487342"/>
            <ns1:chOff x="3768071" y="3448601"/>
            <ns1:chExt cx="1949657" cy="1487342"/>
          </ns1:xfrm>
        </ns0:grpSpPr>
        <ns0:sp>
          <ns0:nvSpPr>
            <ns0:cNvPr id="402" name="Google Shape;402;p15"/>
            <ns0:cNvSpPr/>
            <ns0:nvPr/>
          </ns0:nvSpPr>
          <ns0:spPr>
            <ns1:xfrm>
              <ns1:off x="3768071" y="3448601"/>
              <ns1:ext cx="1949657" cy="1487342"/>
            </ns1:xfrm>
            <ns1:prstGeom prst="roundRect">
              <ns1:avLst>
                <ns1:gd fmla="val 11498"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03" name="Google Shape;403;p15"/>
            <ns0:cNvSpPr txBox="1"/>
            <ns0:nvPr/>
          </ns0:nvSpPr>
          <ns0:spPr>
            <ns1:xfrm>
              <ns1:off x="3936208" y="4122282"/>
              <ns1:ext cx="1613383"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Cold lead</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04" name="Google Shape;404;p15"/>
            <ns0:cNvSpPr txBox="1"/>
            <ns0:nvPr/>
          </ns0:nvSpPr>
          <ns0:spPr>
            <ns1:xfrm>
              <ns1:off x="4166159" y="4357745"/>
              <ns1:ext cx="115348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27 indi</ns1:t>
              </ns1:r>
              <ns1:r>
                <ns1:rPr b="0" i="0" lang="ja-JP" sz="1600" u="none" cap="none" strike="noStrike">
                  <ns1:solidFill>
                    <ns1:schemeClr val="lt1"/>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05" name="Google Shape;405;p15"/>
          <ns0:cNvGrpSpPr/>
          <ns0:nvPr/>
        </ns0:nvGrpSpPr>
        <ns0:grpSpPr>
          <ns1:xfrm>
            <ns1:off x="8066612" y="5336367"/>
            <ns1:ext cx="3404265" cy="1166300"/>
            <ns1:chOff x="7960282" y="5146366"/>
            <ns1:chExt cx="3404265" cy="1166300"/>
          </ns1:xfrm>
        </ns0:grpSpPr>
        <ns0:sp>
          <ns0:nvSpPr>
            <ns0:cNvPr id="406" name="Google Shape;406;p15"/>
            <ns0:cNvSpPr/>
            <ns0:nvPr/>
          </ns0:nvSpPr>
          <ns0:spPr>
            <ns1:xfrm>
              <ns1:off x="7960282" y="5146366"/>
              <ns1:ext cx="3404265" cy="1166300"/>
            </ns1:xfrm>
            <ns1:prstGeom prst="roundRect">
              <ns1:avLst>
                <ns1:gd fmla="val 11912" name="adj"/>
              </ns1:avLst>
            </ns1:prstGeom>
            <ns1:solidFill>
              <ns1:srgbClr val="102F74"/>
            </ns1:solid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0:txBody>
        </ns0:sp>
        <ns0:pic>
          <ns0:nvPicPr>
            <ns0:cNvPr descr="図形&#10;&#10;低い精度で自動的に生成された説明" id="407" name="Google Shape;407;p15"/>
            <ns0:cNvPicPr preferRelativeResize="0"/>
            <ns0:nvPr/>
          </ns0:nvPicPr>
          <ns0:blipFill rotWithShape="1">
            <ns1:blip ns2:embed="rId3">
              <ns1:alphaModFix/>
            </ns1:blip>
            <ns1:srcRect b="0" l="0" r="0" t="0"/>
            <ns1:stretch/>
          </ns0:blipFill>
          <ns0:spPr>
            <ns1:xfrm>
              <ns1:off x="8332394" y="5684691"/>
              <ns1:ext cx="544595" cy="485313"/>
            </ns1:xfrm>
            <ns1:prstGeom prst="rect">
              <ns1:avLst/>
            </ns1:prstGeom>
            <ns1:noFill/>
            <ns1:ln>
              <ns1:noFill/>
            </ns1:ln>
          </ns0:spPr>
        </ns0:pic>
        <ns0:sp>
          <ns0:nvSpPr>
            <ns0:cNvPr id="408" name="Google Shape;408;p15"/>
            <ns0:cNvSpPr/>
            <ns0:nvPr/>
          </ns0:nvSpPr>
          <ns0:spPr>
            <ns1:xfrm>
              <ns1:off x="9185082" y="5246776"/>
              <ns1:ext cx="2080537" cy="965481"/>
            </ns1:xfrm>
            <ns1:prstGeom prst="roundRect">
              <ns1:avLst>
                <ns1:gd fmla="val 11521" name="adj"/>
              </ns1:avLst>
            </ns1:prstGeom>
            <ns1:solidFill>
              <ns1:schemeClr val="lt1"/>
            </ns1:solidFill>
            <ns1:ln cap="flat" cmpd="sng" w="15875">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80% sign contracts with</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competitors within 2 years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409" name="Google Shape;409;p15"/>
            <ns0:cNvSpPr txBox="1"/>
            <ns0:nvPr/>
          </ns0:nvSpPr>
          <ns0:spPr>
            <ns1:xfrm>
              <ns1:off x="8101628" y="5166705"/>
              <ns1:ext cx="97796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rgbClr val="D8D8D8"/>
                  </ns1:solidFill>
                  <ns1:latin typeface="BIZ UDPGothic"/>
                  <ns1:ea typeface="BIZ UDPGothic"/>
                  <ns1:cs typeface="BIZ UDPGothic"/>
                  <ns1:sym typeface="BIZ UDPGothic"/>
                </ns1:rPr>
                <ns1:t>21 indi</ns1:t>
              </ns1:r>
              <ns1:r>
                <ns1:rPr b="0" i="0" lang="ja-JP" sz="1600" u="none" cap="none" strike="noStrike">
                  <ns1:solidFill>
                    <ns1:srgbClr val="D8D8D8"/>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10" name="Google Shape;410;p15"/>
          <ns0:cNvGrpSpPr/>
          <ns0:nvPr/>
        </ns0:nvGrpSpPr>
        <ns0:grpSpPr>
          <ns1:xfrm>
            <ns1:off x="9420754" y="2344699"/>
            <ns1:ext cx="2039376" cy="2614875"/>
            <ns1:chOff x="9420754" y="2154698"/>
            <ns1:chExt cx="2039376" cy="2614875"/>
          </ns1:xfrm>
        </ns0:grpSpPr>
        <ns0:sp>
          <ns0:nvSpPr>
            <ns0:cNvPr id="411" name="Google Shape;411;p15"/>
            <ns0:cNvSpPr/>
            <ns0:nvPr/>
          </ns0:nvSpPr>
          <ns0:spPr>
            <ns1:xfrm>
              <ns1:off x="9420754" y="2154698"/>
              <ns1:ext cx="2039376" cy="1259645"/>
            </ns1:xfrm>
            <ns1:prstGeom prst="roundRect">
              <ns1:avLst>
                <ns1:gd fmla="val 13587"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12" name="Google Shape;412;p15"/>
            <ns0:cNvSpPr txBox="1"/>
            <ns0:nvPr/>
          </ns0:nvSpPr>
          <ns0:spPr>
            <ns1:xfrm>
              <ns1:off x="10421528" y="2492133"/>
              <ns1:ext cx="8889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1 indi</ns1:t>
              </ns1:r>
              <ns1:r>
                <ns1:rPr b="0" i="0" lang="ja-JP" sz="1600" u="none" cap="none" strike="noStrike">
                  <ns1:solidFill>
                    <ns1:schemeClr val="accent4"/>
                  </ns1:solidFill>
                  <ns1:latin typeface="BIZ UDPGothic"/>
                  <ns1:ea typeface="BIZ UDPGothic"/>
                  <ns1:cs typeface="BIZ UDPGothic"/>
                  <ns1:sym typeface="BIZ UDPGothic"/>
                </ns1:rPr>
                <ns1:t>vidual</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3" name="Google Shape;413;p15"/>
            <ns0:cNvGrpSpPr/>
            <ns0:nvPr/>
          </ns0:nvGrpSpPr>
          <ns0:grpSpPr>
            <ns1:xfrm>
              <ns1:off x="9420754" y="3509928"/>
              <ns1:ext cx="2039376" cy="1259645"/>
              <ns1:chOff x="9420754" y="3581048"/>
              <ns1:chExt cx="2039376" cy="1259645"/>
            </ns1:xfrm>
          </ns0:grpSpPr>
          <ns0:sp>
            <ns0:nvSpPr>
              <ns0:cNvPr id="414" name="Google Shape;414;p15"/>
              <ns0:cNvSpPr/>
              <ns0:nvPr/>
            </ns0:nvSpPr>
            <ns0:spPr>
              <ns1:xfrm>
                <ns1:off x="9420754" y="3581048"/>
                <ns1:ext cx="2039376" cy="1259645"/>
              </ns1:xfrm>
              <ns1:prstGeom prst="roundRect">
                <ns1:avLst>
                  <ns1:gd fmla="val 11533"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pic>
            <ns0:nvPicPr>
              <ns0:cNvPr descr="アイコン&#10;&#10;自動的に生成された説明" id="415" name="Google Shape;415;p15"/>
              <ns0:cNvPicPr preferRelativeResize="0"/>
              <ns0:nvPr/>
            </ns0:nvPicPr>
            <ns0:blipFill rotWithShape="1">
              <ns1:blip ns2:embed="rId4">
                <ns1:alphaModFix/>
              </ns1:blip>
              <ns1:srcRect b="0" l="0" r="0" t="0"/>
              <ns1:stretch/>
            </ns0:blipFill>
            <ns0:spPr>
              <ns1:xfrm>
                <ns1:off x="9623108" y="4140834"/>
                <ns1:ext cx="786005" cy="502022"/>
              </ns1:xfrm>
              <ns1:prstGeom prst="rect">
                <ns1:avLst/>
              </ns1:prstGeom>
              <ns1:noFill/>
              <ns1:ln>
                <ns1:noFill/>
              </ns1:ln>
            </ns0:spPr>
          </ns0:pic>
          <ns0:sp>
            <ns0:nvSpPr>
              <ns0:cNvPr id="416" name="Google Shape;416;p15"/>
              <ns0:cNvSpPr txBox="1"/>
              <ns0:nvPr/>
            </ns0:nvSpPr>
            <ns0:spPr>
              <ns1:xfrm>
                <ns1:off x="10375673" y="3919307"/>
                <ns1:ext cx="9807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21 indi</ns1:t>
                </ns1:r>
                <ns1:r>
                  <ns1:rPr b="0" i="0" lang="ja-JP" sz="1600" u="none" cap="none" strike="noStrike">
                    <ns1:solidFill>
                      <ns1:schemeClr val="accent4"/>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7" name="Google Shape;417;p15"/>
              <ns0:cNvGrpSpPr/>
              <ns0:nvPr/>
            </ns0:nvGrpSpPr>
            <ns0:grpSpPr>
              <ns1:xfrm>
                <ns1:off x="9666141" y="3783896"/>
                <ns1:ext cx="663260" cy="318015"/>
                <ns1:chOff x="9474086" y="3831521"/>
                <ns1:chExt cx="663260" cy="318015"/>
              </ns1:xfrm>
            </ns0:grpSpPr>
            <ns0:sp>
              <ns0:nvSpPr>
                <ns0:cNvPr id="418" name="Google Shape;418;p15"/>
                <ns0:cNvSpPr/>
                <ns0:nvPr/>
              </ns0:nvSpPr>
              <ns0:spPr>
                <ns1:xfrm>
                  <ns1:off x="947408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19" name="Google Shape;419;p15"/>
                <ns0:cNvSpPr/>
                <ns0:nvPr/>
              </ns0:nvSpPr>
              <ns0:spPr>
                <ns1:xfrm>
                  <ns1:off x="9672297" y="3831521"/>
                  <ns1:ext cx="284449" cy="284449"/>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0" name="Google Shape;420;p15"/>
                <ns0:cNvSpPr/>
                <ns0:nvPr/>
              </ns0:nvSpPr>
              <ns0:spPr>
                <ns1:xfrm>
                  <ns1:off x="994830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pic>
          <ns0:nvPicPr>
            <ns0:cNvPr descr="アイコン&#10;&#10;自動的に生成された説明" id="421" name="Google Shape;421;p15"/>
            <ns0:cNvPicPr preferRelativeResize="0"/>
            <ns0:nvPr/>
          </ns0:nvPicPr>
          <ns0:blipFill rotWithShape="1">
            <ns1:blip ns2:embed="rId4">
              <ns1:alphaModFix/>
            </ns1:blip>
            <ns1:srcRect b="0" l="0" r="0" t="0"/>
            <ns1:stretch/>
          </ns0:blipFill>
          <ns0:spPr>
            <ns1:xfrm>
              <ns1:off x="9623108" y="2703357"/>
              <ns1:ext cx="786005" cy="502022"/>
            </ns1:xfrm>
            <ns1:prstGeom prst="rect">
              <ns1:avLst/>
            </ns1:prstGeom>
            <ns1:noFill/>
            <ns1:ln>
              <ns1:noFill/>
            </ns1:ln>
          </ns0:spPr>
        </ns0:pic>
        <ns0:grpSp>
          <ns0:nvGrpSpPr>
            <ns0:cNvPr id="422" name="Google Shape;422;p15"/>
            <ns0:cNvGrpSpPr/>
            <ns0:nvPr/>
          </ns0:nvGrpSpPr>
          <ns0:grpSpPr>
            <ns1:xfrm>
              <ns1:off x="9666141" y="2346419"/>
              <ns1:ext cx="663260" cy="318015"/>
              <ns1:chOff x="9474086" y="3831521"/>
              <ns1:chExt cx="663260" cy="318015"/>
            </ns1:xfrm>
          </ns0:grpSpPr>
          <ns0:sp>
            <ns0:nvSpPr>
              <ns0:cNvPr id="423" name="Google Shape;423;p15"/>
              <ns0:cNvSpPr/>
              <ns0:nvPr/>
            </ns0:nvSpPr>
            <ns0:spPr>
              <ns1:xfrm>
                <ns1:off x="947408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4" name="Google Shape;424;p15"/>
              <ns0:cNvSpPr/>
              <ns0:nvPr/>
            </ns0:nvSpPr>
            <ns0:spPr>
              <ns1:xfrm>
                <ns1:off x="9672297" y="3831521"/>
                <ns1:ext cx="284449" cy="284449"/>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5" name="Google Shape;425;p15"/>
              <ns0:cNvSpPr/>
              <ns0:nvPr/>
            </ns0:nvSpPr>
            <ns0:spPr>
              <ns1:xfrm>
                <ns1:off x="994830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sp>
        <ns0:nvSpPr>
          <ns0:cNvPr id="426" name="Google Shape;426;p15"/>
          <ns0:cNvSpPr/>
          <ns0:nvPr/>
        </ns0:nvSpPr>
        <ns0:spPr>
          <ns1:xfrm>
            <ns1:off x="2946602" y="3624664"/>
            <ns1:ext cx="144821" cy="144821"/>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7" name="Google Shape;427;p15"/>
          <ns0:cNvSpPr/>
          <ns0:nvPr/>
        </ns0:nvSpPr>
        <ns0:spPr>
          <ns1:xfrm>
            <ns1:off x="587500" y="5152800"/>
            <ns1:ext cx="5817600" cy="692400"/>
          </ns1:xfrm>
          <ns1:prstGeom prst="roundRect">
            <ns1:avLst>
              <ns1:gd fmla="val 16667" name="adj"/>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By repeatedly holding webinars, including past participants,</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500" u="none" cap="none" strike="noStrike">
                <ns1:solidFill>
                  <ns1:schemeClr val="accent4"/>
                </ns1:solidFill>
                <ns1:latin typeface="BIZ UDPGothic"/>
                <ns1:ea typeface="BIZ UDPGothic"/>
                <ns1:cs typeface="BIZ UDPGothic"/>
                <ns1:sym typeface="BIZ UDPGothic"/>
              </ns1:rPr>
              <ns1:t>to efficiently acquire new leads and nurture them.</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428" name="Google Shape;428;p15"/>
          <ns0:cNvGrpSpPr/>
          <ns0:nvPr/>
        </ns0:nvGrpSpPr>
        <ns0:grpSpPr>
          <ns1:xfrm>
            <ns1:off x="631122" y="2348345"/>
            <ns1:ext cx="1841195" cy="2611230"/>
            <ns1:chOff x="631122" y="2158344"/>
            <ns1:chExt cx="1841195" cy="2611230"/>
          </ns1:xfrm>
        </ns0:grpSpPr>
        <ns0:sp>
          <ns0:nvSpPr>
            <ns0:cNvPr id="429" name="Google Shape;429;p15"/>
            <ns0:cNvSpPr/>
            <ns0:nvPr/>
          </ns0:nvSpPr>
          <ns0:spPr>
            <ns1:xfrm>
              <ns1:off x="631122" y="2158344"/>
              <ns1:ext cx="1841195" cy="2611230"/>
            </ns1:xfrm>
            <ns1:prstGeom prst="roundRect">
              <ns1:avLst>
                <ns1:gd fmla="val 8582"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pic>
          <ns0:nvPicPr>
            <ns0:cNvPr descr="アイコン&#10;&#10;自動的に生成された説明" id="430" name="Google Shape;430;p15"/>
            <ns0:cNvPicPr preferRelativeResize="0"/>
            <ns0:nvPr/>
          </ns0:nvPicPr>
          <ns0:blipFill rotWithShape="1">
            <ns1:blip ns2:embed="rId5">
              <ns1:alphaModFix/>
            </ns1:blip>
            <ns1:srcRect b="0" l="0" r="0" t="0"/>
            <ns1:stretch/>
          </ns0:blipFill>
          <ns0:spPr>
            <ns1:xfrm>
              <ns1:off x="1076220" y="2497527"/>
              <ns1:ext cx="957919" cy="1018415"/>
            </ns1:xfrm>
            <ns1:prstGeom prst="rect">
              <ns1:avLst/>
            </ns1:prstGeom>
            <ns1:noFill/>
            <ns1:ln>
              <ns1:noFill/>
            </ns1:ln>
          </ns0:spPr>
        </ns0:pic>
        <ns0:sp>
          <ns0:nvSpPr>
            <ns0:cNvPr id="431" name="Google Shape;431;p15"/>
            <ns0:cNvSpPr txBox="1"/>
            <ns0:nvPr/>
          </ns0:nvSpPr>
          <ns0:spPr>
            <ns1:xfrm>
              <ns1:off x="845236" y="3596226"/>
              <ns1:ext cx="14130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Seminar hosting</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32" name="Google Shape;432;p15"/>
            <ns0:cNvSpPr txBox="1"/>
            <ns0:nvPr/>
          </ns0:nvSpPr>
          <ns0:spPr>
            <ns1:xfrm>
              <ns1:off x="974979" y="3826762"/>
              <ns1:ext cx="11535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lt1"/>
                  </ns1:solidFill>
                  <ns1:latin typeface="BIZ UDPGothic"/>
                  <ns1:ea typeface="BIZ UDPGothic"/>
                  <ns1:cs typeface="BIZ UDPGothic"/>
                  <ns1:sym typeface="BIZ UDPGothic"/>
                </ns1:rPr>
                <ns1:t>30 parti</ns1:t>
              </ns1:r>
              <ns1:r>
                <ns1:rPr b="0" i="0" lang="ja-JP" sz="1800" u="none" cap="none" strike="noStrike">
                  <ns1:solidFill>
                    <ns1:schemeClr val="lt1"/>
                  </ns1:solidFill>
                  <ns1:latin typeface="BIZ UDPGothic"/>
                  <ns1:ea typeface="BIZ UDPGothic"/>
                  <ns1:cs typeface="BIZ UDPGothic"/>
                  <ns1:sym typeface="BIZ UDPGothic"/>
                </ns1:rPr>
                <ns1:t>cipants</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433" name="Google Shape;433;p15"/>
          <ns0:cNvSpPr/>
          <ns0:nvPr/>
        </ns0:nvSpPr>
        <ns0:spPr>
          <ns1:xfrm>
            <ns1:off x="2434212" y="3599918"/>
            <ns1:ext cx="144821" cy="167612"/>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34" name="Google Shape;434;p15"/>
          <ns0:cNvGrpSpPr/>
          <ns0:nvPr/>
        </ns0:nvGrpSpPr>
        <ns0:grpSpPr>
          <ns1:xfrm>
            <ns1:off x="6188696" y="2348344"/>
            <ns1:ext cx="2348698" cy="2577575"/>
            <ns1:chOff x="6390458" y="2158343"/>
            <ns1:chExt cx="2348698" cy="2577575"/>
          </ns1:xfrm>
        </ns0:grpSpPr>
        <ns0:sp>
          <ns0:nvSpPr>
            <ns0:cNvPr id="435" name="Google Shape;435;p15"/>
            <ns0:cNvSpPr/>
            <ns0:nvPr/>
          </ns0:nvSpPr>
          <ns0:spPr>
            <ns1:xfrm>
              <ns1:off x="6390458" y="3933144"/>
              <ns1:ext cx="2348697" cy="802774"/>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A1F4D"/>
                </ns1:solidFill>
                <ns1:latin typeface="Arial"/>
                <ns1:ea typeface="Arial"/>
                <ns1:cs typeface="Arial"/>
                <ns1:sym typeface="Arial"/>
              </ns1:endParaRPr>
            </ns1:p>
          </ns0:txBody>
        </ns0:sp>
        <ns0:sp>
          <ns0:nvSpPr>
            <ns0:cNvPr id="436" name="Google Shape;436;p15"/>
            <ns0:cNvSpPr txBox="1"/>
            <ns0:nvPr/>
          </ns0:nvSpPr>
          <ns0:spPr>
            <ns1:xfrm>
              <ns1:off x="6400084" y="3986012"/>
              <ns1:ext cx="2339072" cy="67710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Repeatedly held</ns1:t>
              </ns1:r>
              <ns1:endParaRPr b="0"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It's important to do so!</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37" name="Google Shape;437;p15"/>
            <ns0:cNvGrpSpPr/>
            <ns0:nvPr/>
          </ns0:nvGrpSpPr>
          <ns0:grpSpPr>
            <ns1:xfrm>
              <ns1:off x="6592497" y="2158343"/>
              <ns1:ext cx="1933270" cy="1529835"/>
              <ns1:chOff x="6592497" y="2158343"/>
              <ns1:chExt cx="1933270" cy="1529835"/>
            </ns1:xfrm>
          </ns0:grpSpPr>
          <ns0:sp>
            <ns0:nvSpPr>
              <ns0:cNvPr id="438" name="Google Shape;438;p15"/>
              <ns0:cNvSpPr/>
              <ns0:nvPr/>
            </ns0:nvSpPr>
            <ns0:spPr>
              <ns1:xfrm>
                <ns1:off x="6592497" y="2158343"/>
                <ns1:ext cx="1933270" cy="1524981"/>
              </ns1:xfrm>
              <ns1:prstGeom prst="roundRect">
                <ns1:avLst>
                  <ns1:gd fmla="val 7544"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439" name="Google Shape;439;p15"/>
              <ns0:cNvSpPr txBox="1"/>
              <ns0:nvPr/>
            </ns0:nvSpPr>
            <ns0:spPr>
              <ns1:xfrm>
                <ns1:off x="6769160" y="2927848"/>
                <ns1:ext cx="15798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Hot leads</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40" name="Google Shape;440;p15"/>
              <ns0:cNvSpPr txBox="1"/>
              <ns0:nvPr/>
            </ns0:nvSpPr>
            <ns0:spPr>
              <ns1:xfrm>
                <ns1:off x="7169234" y="3164978"/>
                <ns1:ext cx="779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3 parti</ns1:t>
                </ns1:r>
                <ns1:r>
                  <ns1:rPr b="0" i="0" lang="ja-JP" sz="1600" u="none" cap="none" strike="noStrike">
                    <ns1:solidFill>
                      <ns1:schemeClr val="lt1"/>
                    </ns1:solidFill>
                    <ns1:latin typeface="BIZ UDPGothic"/>
                    <ns1:ea typeface="BIZ UDPGothic"/>
                    <ns1:cs typeface="BIZ UDPGothic"/>
                    <ns1:sym typeface="BIZ UDPGothic"/>
                  </ns1:rPr>
                  <ns1:t>cipants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sp>
        <ns0:nvSpPr>
          <ns0:cNvPr id="441" name="Google Shape;441;p15"/>
          <ns0:cNvSpPr txBox="1"/>
          <ns0:nvPr/>
        </ns0:nvSpPr>
        <ns0:spPr>
          <ns1:xfrm rot="1176532">
            <ns1:off x="6795784" y="5108495"/>
            <ns1:ext cx="1338828" cy="3693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If left unattended</ns1:t>
            </ns1:r>
            <ns1:endParaRPr b="0" i="0" sz="1800" u="none" cap="none" strike="noStrike">
              <ns1:solidFill>
                <ns1:schemeClr val="accent4"/>
              </ns1:solidFill>
              <ns1:latin typeface="BIZ UDPGothic"/>
              <ns1:ea typeface="BIZ UDPGothic"/>
              <ns1:cs typeface="BIZ UDPGothic"/>
              <ns1:sym typeface="BIZ UDPGothic"/>
            </ns1:endParaRPr>
          </ns1:p>
        </ns0:txBody>
      </ns0:sp>
      <ns0:pic>
        <ns0:nvPicPr>
          <ns0:cNvPr id="442" name="Google Shape;442;p15"/>
          <ns0:cNvPicPr preferRelativeResize="0"/>
          <ns0:nvPr/>
        </ns0:nvPicPr>
        <ns0:blipFill rotWithShape="1">
          <ns1:blip ns2:embed="rId6">
            <ns1:alphaModFix/>
          </ns1:blip>
          <ns1:srcRect b="0" l="0" r="0" t="0"/>
          <ns1:stretch/>
        </ns0:blipFill>
        <ns0:spPr>
          <ns1:xfrm>
            <ns1:off x="6968412" y="2419788"/>
            <ns1:ext cx="789270" cy="731075"/>
          </ns1:xfrm>
          <ns1:prstGeom prst="rect">
            <ns1:avLst/>
          </ns1:prstGeom>
          <ns1:noFill/>
          <ns1:ln>
            <ns1:noFill/>
          </ns1:ln>
        </ns0:spPr>
      </ns0:pic>
      <ns0:pic>
        <ns0:nvPicPr>
          <ns0:cNvPr id="443" name="Google Shape;443;p15"/>
          <ns0:cNvPicPr preferRelativeResize="0"/>
          <ns0:nvPr/>
        </ns0:nvPicPr>
        <ns0:blipFill rotWithShape="1">
          <ns1:blip ns2:embed="rId7">
            <ns1:alphaModFix/>
          </ns1:blip>
          <ns1:srcRect b="0" l="0" r="0" t="0"/>
          <ns1:stretch/>
        </ns0:blipFill>
        <ns0:spPr>
          <ns1:xfrm>
            <ns1:off x="3853475" y="3532851"/>
            <ns1:ext cx="908375" cy="593701"/>
          </ns1:xfrm>
          <ns1:prstGeom prst="rect">
            <ns1:avLst/>
          </ns1:prstGeom>
          <ns1:noFill/>
          <ns1:ln>
            <ns1:noFill/>
          </ns1:ln>
        </ns0:spPr>
      </ns0:pic>
      <ns0:sp>
        <ns0:nvSpPr>
          <ns0:cNvPr id="444" name="Google Shape;444;p15"/>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45" name="Google Shape;445;p15"/>
          <ns0:cNvSpPr txBox="1"/>
          <ns0:nvPr/>
        </ns0:nvSpPr>
        <ns0:spPr>
          <ns1:xfrm>
            <ns1:off x="252547" y="763664"/>
            <ns1:ext cx="11776053"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The value of cold leads and the importance of repeating webinars</ns1:t>
            </ns1:r>
            <ns1:endParaRPr b="0" i="0" sz="1400" u="none" cap="none" strike="noStrike">
              <ns1:solidFill>
                <ns1:srgbClr val="000000"/>
              </ns1:solidFill>
              <ns1:latin typeface="Arial"/>
              <ns1:ea typeface="Arial"/>
              <ns1:cs typeface="Arial"/>
              <ns1:sym typeface="Arial"/>
            </ns1:endParaRPr>
          </ns1:p>
        </ns0:txBody>
      </ns0:sp>
      <ns0:sp>
        <ns0:nvSpPr>
          <ns0:cNvPr id="446" name="Google Shape;446;p15"/>
          <ns0:cNvSpPr txBox="1"/>
          <ns0:nvPr/>
        </ns0:nvSpPr>
        <ns0:spPr>
          <ns1:xfrm>
            <ns1:off x="221196" y="101779"/>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is it necessary to hold webinars?</ns1:t>
            </ns1:r>
            <ns1:endParaRPr b="0" i="0" sz="1400" u="none" cap="none" strike="noStrike">
              <ns1:solidFill>
                <ns1:srgbClr val="000000"/>
              </ns1:solidFill>
              <ns1:latin typeface="Arial"/>
              <ns1:ea typeface="Arial"/>
              <ns1:cs typeface="Arial"/>
              <ns1:sym typeface="Arial"/>
            </ns1:endParaRPr>
          </ns1:p>
        </ns0:txBody>
      </ns0:sp>
      <ns0:sp>
        <ns0:nvSpPr>
          <ns0:cNvPr id="447" name="Google Shape;447;p1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448" name="Google Shape;448;p15"/>
          <ns0:cNvSpPr/>
          <ns0:nvPr/>
        </ns0:nvSpPr>
        <ns0:spPr>
          <ns1:xfrm>
            <ns1:off x="587500" y="5934475"/>
            <ns1:ext cx="5796600" cy="619200"/>
          </ns1:xfrm>
          <ns1:prstGeom prst="roundRect">
            <ns1:avLst>
              <ns1:gd fmla="val 16667" name="adj"/>
            </ns1:avLst>
          </ns1:prstGeom>
          <ns1:noFill/>
          <ns1:ln cap="flat" cmpd="sng" w="38100">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Majisemi conducts long-term follow-ups with past participants,</ns1:t>
            </ns1:r>
            <ns1:endParaRPr b="0" i="0" sz="1600" u="none" cap="none" strike="noStrike">
              <ns1:solidFill>
                <ns1:schemeClr val="accent2"/>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and also offers 'Maji Follow Plus' to assist in appointment acquisition.</ns1:t>
            </ns1:r>
            <ns1:endParaRPr b="0" i="0" sz="800" u="none" cap="none" strike="noStrike">
              <ns1:solidFill>
                <ns1:schemeClr val="accent2"/>
              </ns1:solidFill>
              <ns1:latin typeface="BIZ UDPGothic"/>
              <ns1:ea typeface="BIZ UDPGothic"/>
              <ns1:cs typeface="BIZ UDPGothic"/>
              <ns1:sym typeface="BIZ UDPGothic"/>
            </ns1:endParaRPr>
          </ns1:p>
        </ns0:txBody>
      </ns0:sp>
      <ns0:sp>
        <ns0:nvSpPr>
          <ns0:cNvPr id="449" name="Google Shape;449;p15"/>
          <ns0:cNvSpPr/>
          <ns0:nvPr/>
        </ns0:nvSpPr>
        <ns0:spPr>
          <ns1:xfrm rot="10800000">
            <ns1:off x="6598948" y="5604602"/>
            <ns1:ext cx="913200" cy="626100"/>
          </ns1:xfrm>
          <ns1:prstGeom prst="rightArrow">
            <ns1:avLst>
              <ns1:gd fmla="val 50000" name="adj1"/>
              <ns1:gd fmla="val 50000" name="adj2"/>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1" i="0" sz="1400" u="none" cap="none" strike="noStrike">
              <ns1:solidFill>
                <ns1:schemeClr val="lt1"/>
              </ns1:solidFill>
              <ns1:latin typeface="Meiryo"/>
              <ns1:ea typeface="Meiryo"/>
              <ns1:cs typeface="Meiryo"/>
              <ns1:sym typeface="Meiryo"/>
            </ns1:endParaRPr>
          </ns1:p>
        </ns0:txBody>
      </ns0:sp>
      <ns0:sp>
        <ns0:nvSpPr>
          <ns0:cNvPr id="450" name="Google Shape;450;p1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451" name="Google Shape;451;p15"/>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6.xml><?xml version="1.0" encoding="utf-8"?>
<ns0:sld xmlns:ns0="http://schemas.openxmlformats.org/presentationml/2006/main" xmlns:ns1="http://schemas.openxmlformats.org/drawingml/2006/main" xmlns:ns2="http://schemas.openxmlformats.org/officeDocument/2006/relationships">
  <ns0:cSld>
    <ns0:spTree>
      <ns0:nvGrpSpPr>
        <ns0:cNvPr id="456" name="Shape 456"/>
        <ns0:cNvGrpSpPr/>
        <ns0:nvPr/>
      </ns0:nvGrpSpPr>
      <ns0:grpSpPr>
        <ns1:xfrm>
          <ns1:off x="0" y="0"/>
          <ns1:ext cx="0" cy="0"/>
          <ns1:chOff x="0" y="0"/>
          <ns1:chExt cx="0" cy="0"/>
        </ns1:xfrm>
      </ns0:grpSpPr>
      <ns0:sp>
        <ns0:nvSpPr>
          <ns0:cNvPr id="457" name="Google Shape;457;p16"/>
          <ns0:cNvSpPr/>
          <ns0:nvPr/>
        </ns0:nvSpPr>
        <ns0:spPr>
          <ns1:xfrm>
            <ns1:off x="4539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58" name="Google Shape;458;p16"/>
          <ns0:cNvSpPr/>
          <ns0:nvPr/>
        </ns0:nvSpPr>
        <ns0:spPr>
          <ns1:xfrm>
            <ns1:off x="8857788" y="3505772"/>
            <ns1:ext cx="3051600" cy="3051600"/>
          </ns1:xfrm>
          <ns1:prstGeom prst="ellipse">
            <ns1:avLst/>
          </ns1:prstGeom>
          <ns1:solidFill>
            <ns1:schemeClr val="accent2"/>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59" name="Google Shape;459;p16"/>
          <ns0:cNvGrpSpPr/>
          <ns0:nvPr/>
        </ns0:nvGrpSpPr>
        <ns0:grpSpPr>
          <ns1:xfrm>
            <ns1:off x="9082882" y="4093575"/>
            <ns1:ext cx="2601381" cy="1875963"/>
            <ns1:chOff x="9170357" y="1304297"/>
            <ns1:chExt cx="2601381" cy="1875963"/>
          </ns1:xfrm>
        </ns0:grpSpPr>
        <ns0:sp>
          <ns0:nvSpPr>
            <ns0:cNvPr id="460" name="Google Shape;460;p16"/>
            <ns0:cNvSpPr txBox="1"/>
            <ns0:nvPr/>
          </ns0:nvSpPr>
          <ns0:spPr>
            <ns1:xfrm>
              <ns1:off x="9170357" y="2164597"/>
              <ns1:ext cx="2601381" cy="101566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Focus on the presentation</ns1:t>
              </ns1:r>
              <ns1:endParaRPr b="1" i="0" sz="3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on the day!</ns1:t>
              </ns1:r>
              <ns1:endParaRPr b="1" i="0" sz="3000" u="none" cap="none" strike="noStrike">
                <ns1:solidFill>
                  <ns1:schemeClr val="lt1"/>
                </ns1:solidFill>
                <ns1:latin typeface="BIZ UDPGothic"/>
                <ns1:ea typeface="BIZ UDPGothic"/>
                <ns1:cs typeface="BIZ UDPGothic"/>
                <ns1:sym typeface="BIZ UDPGothic"/>
              </ns1:endParaRPr>
            </ns1:p>
          </ns0:txBody>
        </ns0:sp>
        <ns0:sp>
          <ns0:nvSpPr>
            <ns0:cNvPr id="461" name="Google Shape;461;p16"/>
            <ns0:cNvSpPr txBox="1"/>
            <ns0:nvPr/>
          </ns0:nvSpPr>
          <ns0:spPr>
            <ns1:xfrm>
              <ns1:off x="9211006" y="1304297"/>
              <ns1:ext cx="252319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With a one-stop service,</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from start to finish</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Majisemi handles it all, so</ns1:t>
              </ns1:r>
              <ns1:endParaRPr b="0" i="0" sz="1600" u="none" cap="none" strike="noStrike">
                <ns1:solidFill>
                  <ns1:schemeClr val="lt1"/>
                </ns1:solidFill>
                <ns1:latin typeface="BIZ UDPGothic"/>
                <ns1:ea typeface="BIZ UDPGothic"/>
                <ns1:cs typeface="BIZ UDPGothic"/>
                <ns1:sym typeface="BIZ UDPGothic"/>
              </ns1:endParaRPr>
            </ns1:p>
          </ns0:txBody>
        </ns0:sp>
      </ns0:grpSp>
      <ns0:sp>
        <ns0:nvSpPr>
          <ns0:cNvPr id="462" name="Google Shape;462;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463" name="Google Shape;463;p1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464" name="Google Shape;464;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5" name="Google Shape;465;p16"/>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466" name="Google Shape;466;p16"/>
          <ns0:cNvSpPr txBox="1"/>
          <ns0:nvPr/>
        </ns0:nvSpPr>
        <ns0:spPr>
          <ns1:xfrm>
            <ns1:off x="404948" y="763664"/>
            <ns1:ext cx="60747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Delegate your webinar operations to us</ns1:t>
            </ns1:r>
            <ns1:endParaRPr b="0" i="0" sz="1400" u="none" cap="none" strike="noStrike">
              <ns1:solidFill>
                <ns1:srgbClr val="000000"/>
              </ns1:solidFill>
              <ns1:latin typeface="Arial"/>
              <ns1:ea typeface="Arial"/>
              <ns1:cs typeface="Arial"/>
              <ns1:sym typeface="Arial"/>
            </ns1:endParaRPr>
          </ns1:p>
        </ns0:txBody>
      </ns0:sp>
      <ns0:grpSp>
        <ns0:nvGrpSpPr>
          <ns0:cNvPr id="467" name="Google Shape;467;p16"/>
          <ns0:cNvGrpSpPr/>
          <ns0:nvPr/>
        </ns0:nvGrpSpPr>
        <ns0:grpSpPr>
          <ns1:xfrm>
            <ns1:off x="8229455" y="2663116"/>
            <ns1:ext cx="1173600" cy="1304009"/>
            <ns1:chOff x="7536560" y="1755348"/>
            <ns1:chExt cx="1173600" cy="1304009"/>
          </ns1:xfrm>
        </ns0:grpSpPr>
        <ns0:sp>
          <ns0:nvSpPr>
            <ns0:cNvPr id="468" name="Google Shape;468;p16"/>
            <ns0:cNvSpPr/>
            <ns0:nvPr/>
          </ns0:nvSpPr>
          <ns0:spPr>
            <ns1:xfrm>
              <ns1:off x="7536560"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9" name="Google Shape;469;p16"/>
            <ns0:cNvSpPr txBox="1"/>
            <ns0:nvPr/>
          </ns0:nvSpPr>
          <ns0:spPr>
            <ns1:xfrm>
              <ns1:off x="7536560" y="2420847"/>
              <ns1:ext cx="1173600" cy="623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SEO article creation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Video production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lt1"/>
                  </ns1:solidFill>
                  <ns1:latin typeface="BIZ UDPGothic"/>
                  <ns1:ea typeface="BIZ UDPGothic"/>
                  <ns1:cs typeface="BIZ UDPGothic"/>
                  <ns1:sym typeface="BIZ UDPGothic"/>
                </ns1:rPr>
                <ns1:t>(Optional)</ns1:t>
              </ns1:r>
              <ns1:endParaRPr b="0" i="0" sz="1200" u="none" cap="none" strike="noStrike">
                <ns1:solidFill>
                  <ns1:srgbClr val="000000"/>
                </ns1:solidFill>
                <ns1:latin typeface="BIZ UDPGothic"/>
                <ns1:ea typeface="BIZ UDPGothic"/>
                <ns1:cs typeface="BIZ UDPGothic"/>
                <ns1:sym typeface="BIZ UDPGothic"/>
              </ns1:endParaRPr>
            </ns1:p>
          </ns0:txBody>
        </ns0:sp>
      </ns0:grpSp>
      <ns0:grpSp>
        <ns0:nvGrpSpPr>
          <ns0:cNvPr id="470" name="Google Shape;470;p16"/>
          <ns0:cNvGrpSpPr/>
          <ns0:nvPr/>
        </ns0:nvGrpSpPr>
        <ns0:grpSpPr>
          <ns1:xfrm>
            <ns1:off x="4341749" y="2663116"/>
            <ns1:ext cx="1173587" cy="1304009"/>
            <ns1:chOff x="4002976" y="1755348"/>
            <ns1:chExt cx="1173587" cy="1304009"/>
          </ns1:xfrm>
        </ns0:grpSpPr>
        <ns0:sp>
          <ns0:nvSpPr>
            <ns0:cNvPr id="471" name="Google Shape;471;p16"/>
            <ns0:cNvSpPr/>
            <ns0:nvPr/>
          </ns0:nvSpPr>
          <ns0:spPr>
            <ns1:xfrm>
              <ns1:off x="4002976"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2" name="Google Shape;472;p16"/>
            <ns0:cNvSpPr txBox="1"/>
            <ns0:nvPr/>
          </ns0:nvSpPr>
          <ns0:spPr>
            <ns1:xfrm>
              <ns1:off x="4002976" y="2553212"/>
              <ns1:ext cx="117358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73" name="Google Shape;473;p16"/>
            <ns0:cNvPicPr preferRelativeResize="0"/>
            <ns0:nvPr/>
          </ns0:nvPicPr>
          <ns0:blipFill rotWithShape="1">
            <ns1:blip ns2:embed="rId3">
              <ns1:alphaModFix/>
            </ns1:blip>
            <ns1:srcRect b="0" l="0" r="0" t="0"/>
            <ns1:stretch/>
          </ns0:blipFill>
          <ns0:spPr>
            <ns1:xfrm>
              <ns1:off x="4260531" y="1843787"/>
              <ns1:ext cx="658476" cy="600916"/>
            </ns1:xfrm>
            <ns1:prstGeom prst="rect">
              <ns1:avLst/>
            </ns1:prstGeom>
            <ns1:noFill/>
            <ns1:ln>
              <ns1:noFill/>
            </ns1:ln>
          </ns0:spPr>
        </ns0:pic>
      </ns0:grpSp>
      <ns0:grpSp>
        <ns0:nvGrpSpPr>
          <ns0:cNvPr id="474" name="Google Shape;474;p16"/>
          <ns0:cNvGrpSpPr/>
          <ns0:nvPr/>
        </ns0:nvGrpSpPr>
        <ns0:grpSpPr>
          <ns1:xfrm>
            <ns1:off x="6933553" y="2663116"/>
            <ns1:ext cx="1193454" cy="1304009"/>
            <ns1:chOff x="6364131" y="1755348"/>
            <ns1:chExt cx="1193454" cy="1304009"/>
          </ns1:xfrm>
        </ns0:grpSpPr>
        <ns0:sp>
          <ns0:nvSpPr>
            <ns0:cNvPr id="475" name="Google Shape;475;p16"/>
            <ns0:cNvSpPr/>
            <ns0:nvPr/>
          </ns0:nvSpPr>
          <ns0:spPr>
            <ns1:xfrm>
              <ns1:off x="6364131"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6" name="Google Shape;476;p16"/>
            <ns0:cNvSpPr txBox="1"/>
            <ns0:nvPr/>
          </ns0:nvSpPr>
          <ns0:spPr>
            <ns1:xfrm>
              <ns1:off x="6364131" y="2532892"/>
              <ns1:ext cx="1193454"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Survey aggregation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Report creation</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77" name="Google Shape;477;p16"/>
          <ns0:cNvGrpSpPr/>
          <ns0:nvPr/>
        </ns0:nvGrpSpPr>
        <ns0:grpSpPr>
          <ns1:xfrm>
            <ns1:off x="5637651" y="2663116"/>
            <ns1:ext cx="1173600" cy="1304009"/>
            <ns1:chOff x="5166360" y="1765508"/>
            <ns1:chExt cx="1173600" cy="1304009"/>
          </ns1:xfrm>
        </ns0:grpSpPr>
        <ns0:sp>
          <ns0:nvSpPr>
            <ns0:cNvPr id="478" name="Google Shape;478;p16"/>
            <ns0:cNvSpPr/>
            <ns0:nvPr/>
          </ns0:nvSpPr>
          <ns0:spPr>
            <ns1:xfrm>
              <ns1:off x="5166360" y="176550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9" name="Google Shape;479;p16"/>
            <ns0:cNvSpPr txBox="1"/>
            <ns0:nvPr/>
          </ns0:nvSpPr>
          <ns0:spPr>
            <ns1:xfrm>
              <ns1:off x="5166360" y="2532892"/>
              <ns1:ext cx="1173600" cy="507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Appointment acquisition</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(Optional)</ns1:t>
              </ns1:r>
              <ns1:endParaRPr b="0" i="0" sz="1400" u="none" cap="none" strike="noStrike">
                <ns1:solidFill>
                  <ns1:schemeClr val="lt1"/>
                </ns1:solidFill>
                <ns1:latin typeface="BIZ UDPGothic"/>
                <ns1:ea typeface="BIZ UDPGothic"/>
                <ns1:cs typeface="BIZ UDPGothic"/>
                <ns1:sym typeface="BIZ UDPGothic"/>
              </ns1:endParaRPr>
            </ns1:p>
          </ns0:txBody>
        </ns0:sp>
        <ns0:pic>
          <ns0:nvPicPr>
            <ns0:cNvPr descr="アイコン&#10;&#10;自動的に生成された説明" id="480" name="Google Shape;480;p16"/>
            <ns0:cNvPicPr preferRelativeResize="0"/>
            <ns0:nvPr/>
          </ns0:nvPicPr>
          <ns0:blipFill rotWithShape="1">
            <ns1:blip ns2:embed="rId4">
              <ns1:alphaModFix/>
            </ns1:blip>
            <ns1:srcRect b="0" l="0" r="0" t="0"/>
            <ns1:stretch/>
          </ns0:blipFill>
          <ns0:spPr>
            <ns1:xfrm>
              <ns1:off x="5509809" y="1902531"/>
              <ns1:ext cx="486689" cy="538220"/>
            </ns1:xfrm>
            <ns1:prstGeom prst="rect">
              <ns1:avLst/>
            </ns1:prstGeom>
            <ns1:noFill/>
            <ns1:ln>
              <ns1:noFill/>
            </ns1:ln>
          </ns0:spPr>
        </ns0:pic>
      </ns0:grpSp>
      <ns0:grpSp>
        <ns0:nvGrpSpPr>
          <ns0:cNvPr id="481" name="Google Shape;481;p16"/>
          <ns0:cNvGrpSpPr/>
          <ns0:nvPr/>
        </ns0:nvGrpSpPr>
        <ns0:grpSpPr>
          <ns1:xfrm>
            <ns1:off x="1749945" y="2663116"/>
            <ns1:ext cx="1173587" cy="1304009"/>
            <ns1:chOff x="1614200" y="1775668"/>
            <ns1:chExt cx="1173587" cy="1304009"/>
          </ns1:xfrm>
        </ns0:grpSpPr>
        <ns0:sp>
          <ns0:nvSpPr>
            <ns0:cNvPr id="482" name="Google Shape;482;p16"/>
            <ns0:cNvSpPr/>
            <ns0:nvPr/>
          </ns0:nvSpPr>
          <ns0:spPr>
            <ns1:xfrm>
              <ns1:off x="1614200"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3" name="Google Shape;483;p16"/>
            <ns0:cNvSpPr txBox="1"/>
            <ns0:nvPr/>
          </ns0:nvSpPr>
          <ns0:spPr>
            <ns1:xfrm>
              <ns1:off x="1735708" y="2563372"/>
              <ns1:ext cx="930570"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Attracting attendees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84" name="Google Shape;484;p16"/>
            <ns0:cNvPicPr preferRelativeResize="0"/>
            <ns0:nvPr/>
          </ns0:nvPicPr>
          <ns0:blipFill rotWithShape="1">
            <ns1:blip ns2:embed="rId5">
              <ns1:alphaModFix/>
            </ns1:blip>
            <ns1:srcRect b="0" l="0" r="0" t="0"/>
            <ns1:stretch/>
          </ns0:blipFill>
          <ns0:spPr>
            <ns1:xfrm>
              <ns1:off x="1862508" y="1895125"/>
              <ns1:ext cx="676970" cy="611257"/>
            </ns1:xfrm>
            <ns1:prstGeom prst="rect">
              <ns1:avLst/>
            </ns1:prstGeom>
            <ns1:noFill/>
            <ns1:ln>
              <ns1:noFill/>
            </ns1:ln>
          </ns0:spPr>
        </ns0:pic>
      </ns0:grpSp>
      <ns0:grpSp>
        <ns0:nvGrpSpPr>
          <ns0:cNvPr id="485" name="Google Shape;485;p16"/>
          <ns0:cNvGrpSpPr/>
          <ns0:nvPr/>
        </ns0:nvGrpSpPr>
        <ns0:grpSpPr>
          <ns1:xfrm>
            <ns1:off x="3045847" y="2663116"/>
            <ns1:ext cx="1173587" cy="1304009"/>
            <ns1:chOff x="2797862" y="1775668"/>
            <ns1:chExt cx="1173587" cy="1304009"/>
          </ns1:xfrm>
        </ns0:grpSpPr>
        <ns0:sp>
          <ns0:nvSpPr>
            <ns0:cNvPr id="486" name="Google Shape;486;p16"/>
            <ns0:cNvSpPr/>
            <ns0:nvPr/>
          </ns0:nvSpPr>
          <ns0:spPr>
            <ns1:xfrm>
              <ns1:off x="2797862"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7" name="Google Shape;487;p16"/>
            <ns0:cNvSpPr txBox="1"/>
            <ns0:nvPr/>
          </ns0:nvSpPr>
          <ns0:spPr>
            <ns1:xfrm>
              <ns1:off x="2880299" y="2460699"/>
              <ns1:ext cx="10086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Seminar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Secretariat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488" name="Google Shape;488;p16"/>
            <ns0:cNvPicPr preferRelativeResize="0"/>
            <ns0:nvPr/>
          </ns0:nvPicPr>
          <ns0:blipFill rotWithShape="1">
            <ns1:blip ns2:embed="rId6">
              <ns1:alphaModFix/>
            </ns1:blip>
            <ns1:srcRect b="0" l="0" r="0" t="0"/>
            <ns1:stretch/>
          </ns0:blipFill>
          <ns0:spPr>
            <ns1:xfrm>
              <ns1:off x="3062563" y="1841708"/>
              <ns1:ext cx="644185" cy="548242"/>
            </ns1:xfrm>
            <ns1:prstGeom prst="rect">
              <ns1:avLst/>
            </ns1:prstGeom>
            <ns1:noFill/>
            <ns1:ln>
              <ns1:noFill/>
            </ns1:ln>
          </ns0:spPr>
        </ns0:pic>
      </ns0:grpSp>
      <ns0:grpSp>
        <ns0:nvGrpSpPr>
          <ns0:cNvPr id="489" name="Google Shape;489;p16"/>
          <ns0:cNvGrpSpPr/>
          <ns0:nvPr/>
        </ns0:nvGrpSpPr>
        <ns0:grpSpPr>
          <ns1:xfrm>
            <ns1:off x="454043" y="2663116"/>
            <ns1:ext cx="1173587" cy="1304009"/>
            <ns1:chOff x="430538" y="1775668"/>
            <ns1:chExt cx="1173587" cy="1304009"/>
          </ns1:xfrm>
        </ns0:grpSpPr>
        <ns0:sp>
          <ns0:nvSpPr>
            <ns0:cNvPr id="490" name="Google Shape;490;p16"/>
            <ns0:cNvSpPr/>
            <ns0:nvPr/>
          </ns0:nvSpPr>
          <ns0:spPr>
            <ns1:xfrm>
              <ns1:off x="430538"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1" name="Google Shape;491;p16"/>
            <ns0:cNvSpPr txBox="1"/>
            <ns0:nvPr/>
          </ns0:nvSpPr>
          <ns0:spPr>
            <ns1:xfrm>
              <ns1:off x="543018" y="2573532"/>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2" name="Google Shape;492;p16"/>
            <ns0:cNvPicPr preferRelativeResize="0"/>
            <ns0:nvPr/>
          </ns0:nvPicPr>
          <ns0:blipFill rotWithShape="1">
            <ns1:blip ns2:embed="rId7">
              <ns1:alphaModFix/>
            </ns1:blip>
            <ns1:srcRect b="0" l="0" r="0" t="0"/>
            <ns1:stretch/>
          </ns0:blipFill>
          <ns0:spPr>
            <ns1:xfrm>
              <ns1:off x="748226" y="1918752"/>
              <ns1:ext cx="538210" cy="543336"/>
            </ns1:xfrm>
            <ns1:prstGeom prst="rect">
              <ns1:avLst/>
            </ns1:prstGeom>
            <ns1:noFill/>
            <ns1:ln>
              <ns1:noFill/>
            </ns1:ln>
          </ns0:spPr>
        </ns0:pic>
      </ns0:grpSp>
      <ns0:sp>
        <ns0:nvSpPr>
          <ns0:cNvPr id="493" name="Google Shape;493;p16"/>
          <ns0:cNvSpPr txBox="1"/>
          <ns0:nvPr/>
        </ns0:nvSpPr>
        <ns0:spPr>
          <ns1:xfrm>
            <ns1:off x="1029964" y="4511481"/>
            <ns1:ext cx="7824600" cy="144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All support included</ns1:t>
            </ns1:r>
            <ns1:endParaRPr b="1" i="0" sz="4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with only the cost of attracting attendees!</ns1:t>
            </ns1:r>
            <ns1:endParaRPr b="0" i="0" sz="4400" u="none" cap="none" strike="noStrike">
              <ns1:solidFill>
                <ns1:schemeClr val="accent4"/>
              </ns1:solidFill>
              <ns1:latin typeface="BIZ UDPGothic"/>
              <ns1:ea typeface="BIZ UDPGothic"/>
              <ns1:cs typeface="BIZ UDPGothic"/>
              <ns1:sym typeface="BIZ UDPGothic"/>
            </ns1:endParaRPr>
          </ns1:p>
        </ns0:txBody>
      </ns0:sp>
      <ns0:grpSp>
        <ns0:nvGrpSpPr>
          <ns0:cNvPr id="494" name="Google Shape;494;p16"/>
          <ns0:cNvGrpSpPr/>
          <ns0:nvPr/>
        </ns0:nvGrpSpPr>
        <ns0:grpSpPr>
          <ns1:xfrm>
            <ns1:off x="9525356" y="2663116"/>
            <ns1:ext cx="1191447" cy="1304009"/>
            <ns1:chOff x="8765251" y="1755983"/>
            <ns1:chExt cx="1191447" cy="1304009"/>
          </ns1:xfrm>
        </ns0:grpSpPr>
        <ns0:sp>
          <ns0:nvSpPr>
            <ns0:cNvPr id="495" name="Google Shape;495;p16"/>
            <ns0:cNvSpPr/>
            <ns0:nvPr/>
          </ns0:nvSpPr>
          <ns0:spPr>
            <ns1:xfrm>
              <ns1:off x="8765251" y="1755983"/>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6" name="Google Shape;496;p16"/>
            <ns0:cNvSpPr txBox="1"/>
            <ns0:nvPr/>
          </ns0:nvSpPr>
          <ns0:spPr>
            <ns1:xfrm>
              <ns1:off x="8783098" y="2444627"/>
              <ns1:ext cx="11736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Review &amp;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Improvement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7" name="Google Shape;497;p16"/>
            <ns0:cNvPicPr preferRelativeResize="0"/>
            <ns0:nvPr/>
          </ns0:nvPicPr>
          <ns0:blipFill rotWithShape="1">
            <ns1:blip ns2:embed="rId8">
              <ns1:alphaModFix/>
            </ns1:blip>
            <ns1:srcRect b="0" l="0" r="0" t="0"/>
            <ns1:stretch/>
          </ns0:blipFill>
          <ns0:spPr>
            <ns1:xfrm>
              <ns1:off x="9015780" y="1919387"/>
              <ns1:ext cx="661077" cy="565023"/>
            </ns1:xfrm>
            <ns1:prstGeom prst="rect">
              <ns1:avLst/>
            </ns1:prstGeom>
            <ns1:noFill/>
            <ns1:ln>
              <ns1:noFill/>
            </ns1:ln>
          </ns0:spPr>
        </ns0:pic>
      </ns0:grpSp>
      <ns0:grpSp>
        <ns0:nvGrpSpPr>
          <ns0:cNvPr id="498" name="Google Shape;498;p16"/>
          <ns0:cNvGrpSpPr/>
          <ns0:nvPr/>
        </ns0:nvGrpSpPr>
        <ns0:grpSpPr>
          <ns1:xfrm>
            <ns1:off x="1645167" y="3117799"/>
            <ns1:ext cx="7972362" cy="335280"/>
            <ns1:chOff x="1991369" y="2392948"/>
            <ns1:chExt cx="7972362" cy="335280"/>
          </ns1:xfrm>
        </ns0:grpSpPr>
        <ns0:sp>
          <ns0:nvSpPr>
            <ns0:cNvPr id="499" name="Google Shape;499;p16"/>
            <ns0:cNvSpPr/>
            <ns0:nvPr/>
          </ns0:nvSpPr>
          <ns0:spPr>
            <ns1:xfrm rot="5400000">
              <ns1:off x="19100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0" name="Google Shape;500;p16"/>
            <ns0:cNvSpPr/>
            <ns0:nvPr/>
          </ns0:nvSpPr>
          <ns0:spPr>
            <ns1:xfrm rot="5400000">
              <ns1:off x="9709731"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1" name="Google Shape;501;p16"/>
            <ns0:cNvSpPr/>
            <ns0:nvPr/>
          </ns0:nvSpPr>
          <ns0:spPr>
            <ns1:xfrm rot="5400000">
              <ns1:off x="84097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2" name="Google Shape;502;p16"/>
            <ns0:cNvSpPr/>
            <ns0:nvPr/>
          </ns0:nvSpPr>
          <ns0:spPr>
            <ns1:xfrm rot="5400000">
              <ns1:off x="710984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3" name="Google Shape;503;p16"/>
            <ns0:cNvSpPr/>
            <ns0:nvPr/>
          </ns0:nvSpPr>
          <ns0:spPr>
            <ns1:xfrm rot="5400000">
              <ns1:off x="580990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4" name="Google Shape;504;p16"/>
            <ns0:cNvSpPr/>
            <ns0:nvPr/>
          </ns0:nvSpPr>
          <ns0:spPr>
            <ns1:xfrm rot="5400000">
              <ns1:off x="450996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5" name="Google Shape;505;p16"/>
            <ns0:cNvSpPr/>
            <ns0:nvPr/>
          </ns0:nvSpPr>
          <ns0:spPr>
            <ns1:xfrm rot="5400000">
              <ns1:off x="321002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sp>
        <ns0:nvSpPr>
          <ns0:cNvPr id="506" name="Google Shape;506;p16"/>
          <ns0:cNvSpPr txBox="1"/>
          <ns0:nvPr/>
        </ns0:nvSpPr>
        <ns0:spPr>
          <ns1:xfrm>
            <ns1:off x="2576997" y="2069747"/>
            <ns1:ext cx="61086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Repeat PDCA to explore winning patterns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07" name="Google Shape;507;p16"/>
          <ns0:cNvSpPr/>
          <ns0:nvPr/>
        </ns0:nvSpPr>
        <ns0:spPr>
          <ns1:xfrm flipH="1">
            <ns1:off x="805379" y="1746975"/>
            <ns1:ext cx="9495000" cy="913800"/>
          </ns1:xfrm>
          <ns1:prstGeom prst="uturnArrow">
            <ns1:avLst>
              <ns1:gd fmla="val 19313" name="adj1"/>
              <ns1:gd fmla="val 24364" name="adj2"/>
              <ns1:gd fmla="val 53493" name="adj3"/>
              <ns1:gd fmla="val 46507" name="adj4"/>
              <ns1:gd fmla="val 100000" name="adj5"/>
            </ns1:avLst>
          </ns1:prstGeom>
          <ns1:solidFill>
            <ns1:schemeClr val="accent5"/>
          </ns1:solidFill>
          <ns1:ln>
            <ns1:noFill/>
          </ns1:ln>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508" name="Google Shape;508;p1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descr="棒グラフ 単色塗りつぶし" id="509" name="Google Shape;509;p16"/>
          <ns0:cNvPicPr preferRelativeResize="0"/>
          <ns0:nvPr/>
        </ns0:nvPicPr>
        <ns0:blipFill rotWithShape="1">
          <ns1:blip ns2:embed="rId9">
            <ns1:alphaModFix/>
          </ns1:blip>
          <ns1:srcRect b="0" l="0" r="0" t="0"/>
          <ns1:stretch/>
        </ns0:blipFill>
        <ns0:spPr>
          <ns1:xfrm>
            <ns1:off x="7120095" y="2719153"/>
            <ns1:ext cx="770680" cy="770680"/>
          </ns1:xfrm>
          <ns1:prstGeom prst="rect">
            <ns1:avLst/>
          </ns1:prstGeom>
          <ns1:noFill/>
          <ns1:ln>
            <ns1:noFill/>
          </ns1:ln>
        </ns0:spPr>
      </ns0:pic>
      <ns0:pic>
        <ns0:nvPicPr>
          <ns0:cNvPr descr="新聞 単色塗りつぶし" id="510" name="Google Shape;510;p16"/>
          <ns0:cNvPicPr preferRelativeResize="0"/>
          <ns0:nvPr/>
        </ns0:nvPicPr>
        <ns0:blipFill rotWithShape="1">
          <ns1:blip ns2:embed="rId10">
            <ns1:alphaModFix/>
          </ns1:blip>
          <ns1:srcRect b="0" l="0" r="0" t="0"/>
          <ns1:stretch/>
        </ns0:blipFill>
        <ns0:spPr>
          <ns1:xfrm>
            <ns1:off x="8511349" y="2729869"/>
            <ns1:ext cx="674256" cy="674256"/>
          </ns1:xfrm>
          <ns1:prstGeom prst="rect">
            <ns1:avLst/>
          </ns1:prstGeom>
          <ns1:noFill/>
          <ns1:ln>
            <ns1:noFill/>
          </ns1:ln>
        </ns0:spPr>
      </ns0:pic>
      <ns0:sp>
        <ns0:nvSpPr>
          <ns0:cNvPr id="511" name="Google Shape;511;p1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12" name="Google Shape;512;p16"/>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7.xml><?xml version="1.0" encoding="utf-8"?>
<ns0:sld xmlns:ns0="http://schemas.openxmlformats.org/presentationml/2006/main" xmlns:ns1="http://schemas.openxmlformats.org/drawingml/2006/main" xmlns:ns2="http://schemas.openxmlformats.org/officeDocument/2006/relationships">
  <ns0:cSld>
    <ns0:spTree>
      <ns0:nvGrpSpPr>
        <ns0:cNvPr id="516" name="Shape 516"/>
        <ns0:cNvGrpSpPr/>
        <ns0:nvPr/>
      </ns0:nvGrpSpPr>
      <ns0:grpSpPr>
        <ns1:xfrm>
          <ns1:off x="0" y="0"/>
          <ns1:ext cx="0" cy="0"/>
          <ns1:chOff x="0" y="0"/>
          <ns1:chExt cx="0" cy="0"/>
        </ns1:xfrm>
      </ns0:grpSpPr>
      <ns0:sp>
        <ns0:nvSpPr>
          <ns0:cNvPr id="517" name="Google Shape;517;p17"/>
          <ns0:cNvSpPr/>
          <ns0:nvPr/>
        </ns0:nvSpPr>
        <ns0:spPr>
          <ns1:xfrm>
            <ns1:off x="301520" y="110010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grpSp>
        <ns0:nvGrpSpPr>
          <ns0:cNvPr id="518" name="Google Shape;518;p17"/>
          <ns0:cNvGrpSpPr/>
          <ns0:nvPr/>
        </ns0:nvGrpSpPr>
        <ns0:grpSpPr>
          <ns1:xfrm>
            <ns1:off x="8163659" y="2116700"/>
            <ns1:ext cx="872930" cy="521466"/>
            <ns1:chOff x="8888164" y="3664351"/>
            <ns1:chExt cx="872930" cy="521466"/>
          </ns1:xfrm>
        </ns0:grpSpPr>
        <ns0:sp>
          <ns0:nvSpPr>
            <ns0:cNvPr id="519" name="Google Shape;519;p17"/>
            <ns0:cNvSpPr/>
            <ns0:nvPr/>
          </ns0:nvSpPr>
          <ns0:spPr>
            <ns1:xfrm>
              <ns1:off x="8888164" y="3754930"/>
              <ns1:ext cx="599914" cy="1728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0" name="Google Shape;520;p17"/>
            <ns0:cNvSpPr/>
            <ns0:nvPr/>
          </ns0:nvSpPr>
          <ns0:spPr>
            <ns1:xfrm>
              <ns1:off x="8888164" y="3922475"/>
              <ns1:ext cx="599914" cy="172888"/>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1" name="Google Shape;521;p17"/>
            <ns0:cNvSpPr/>
            <ns0:nvPr/>
          </ns0:nvSpPr>
          <ns0:spPr>
            <ns1:xfrm>
              <ns1:off x="9488078" y="3664351"/>
              <ns1:ext cx="273016" cy="263342"/>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2" name="Google Shape;522;p17"/>
            <ns0:cNvSpPr/>
            <ns0:nvPr/>
          </ns0:nvSpPr>
          <ns0:spPr>
            <ns1:xfrm flipH="1" rot="10800000">
              <ns1:off x="9488078" y="3922475"/>
              <ns1:ext cx="273016" cy="263342"/>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523" name="Google Shape;523;p17"/>
          <ns0:cNvGrpSpPr/>
          <ns0:nvPr/>
        </ns0:nvGrpSpPr>
        <ns0:grpSpPr>
          <ns1:xfrm>
            <ns1:off x="7039675" y="5702267"/>
            <ns1:ext cx="1045644" cy="880520"/>
            <ns1:chOff x="6804450" y="5426454"/>
            <ns1:chExt cx="1045644" cy="880520"/>
          </ns1:xfrm>
        </ns0:grpSpPr>
        <ns0:sp>
          <ns0:nvSpPr>
            <ns0:cNvPr id="524" name="Google Shape;524;p17"/>
            <ns0:cNvSpPr/>
            <ns0:nvPr/>
          </ns0:nvSpPr>
          <ns0:spPr>
            <ns1:xfrm rot="5400000">
              <ns1:off x="6755400" y="5666300"/>
              <ns1:ext cx="607200" cy="1821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5" name="Google Shape;525;p17"/>
            <ns0:cNvSpPr/>
            <ns0:nvPr/>
          </ns0:nvSpPr>
          <ns0:spPr>
            <ns1:xfrm>
              <ns1:off x="6977175" y="5876097"/>
              <ns1:ext cx="657000" cy="1728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6" name="Google Shape;526;p17"/>
            <ns0:cNvSpPr/>
            <ns0:nvPr/>
          </ns0:nvSpPr>
          <ns0:spPr>
            <ns1:xfrm>
              <ns1:off x="6941924" y="6043572"/>
              <ns1:ext cx="670500" cy="1728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7" name="Google Shape;527;p17"/>
            <ns0:cNvSpPr/>
            <ns0:nvPr/>
          </ns0:nvSpPr>
          <ns0:spPr>
            <ns1:xfrm>
              <ns1:off x="7577094" y="5785508"/>
              <ns1:ext cx="273000" cy="263400"/>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8" name="Google Shape;528;p17"/>
            <ns0:cNvSpPr/>
            <ns0:nvPr/>
          </ns0:nvSpPr>
          <ns0:spPr>
            <ns1:xfrm flipH="1" rot="10800000">
              <ns1:off x="7577094" y="6043574"/>
              <ns1:ext cx="273000" cy="263400"/>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9" name="Google Shape;529;p17"/>
            <ns0:cNvSpPr/>
            <ns0:nvPr/>
          </ns0:nvSpPr>
          <ns0:spPr>
            <ns1:xfrm rot="5400000">
              <ns1:off x="6489743" y="5741161"/>
              <ns1:ext cx="792913" cy="163499"/>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530" name="Google Shape;530;p17"/>
          <ns0:cNvSpPr/>
          <ns0:nvPr/>
        </ns0:nvSpPr>
        <ns0:spPr>
          <ns1:xfrm>
            <ns1:off x="6217975" y="2050784"/>
            <ns1:ext cx="1945800" cy="37851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1" name="Google Shape;531;p17"/>
          <ns0:cNvSpPr/>
          <ns0:nvPr/>
        </ns0:nvSpPr>
        <ns0:spPr>
          <ns1:xfrm>
            <ns1:off x="1545517"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audience acquisition slot</ns1:t>
            </ns1:r>
            <ns1:endParaRPr b="0" i="0" sz="1050" u="none" cap="none" strike="noStrike">
              <ns1:solidFill>
                <ns1:schemeClr val="lt1"/>
              </ns1:solidFill>
              <ns1:latin typeface="BIZ UDPGothic"/>
              <ns1:ea typeface="BIZ UDPGothic"/>
              <ns1:cs typeface="BIZ UDPGothic"/>
              <ns1:sym typeface="BIZ UDPGothic"/>
            </ns1:endParaRPr>
          </ns1:p>
        </ns0:txBody>
      </ns0:sp>
      <ns0:pic>
        <ns0:nvPicPr>
          <ns0:cNvPr id="532" name="Google Shape;532;p17"/>
          <ns0:cNvPicPr preferRelativeResize="0"/>
          <ns0:nvPr/>
        </ns0:nvPicPr>
        <ns0:blipFill rotWithShape="1">
          <ns1:blip ns2:embed="rId3">
            <ns1:alphaModFix/>
          </ns1:blip>
          <ns1:srcRect b="24545" l="0" r="0" t="0"/>
          <ns1:stretch/>
        </ns0:blipFill>
        <ns0:spPr>
          <ns1:xfrm>
            <ns1:off x="1789408" y="2181629"/>
            <ns1:ext cx="1351152" cy="1204658"/>
          </ns1:xfrm>
          <ns1:prstGeom prst="rect">
            <ns1:avLst/>
          </ns1:prstGeom>
          <ns1:noFill/>
          <ns1:ln>
            <ns1:noFill/>
          </ns1:ln>
        </ns0:spPr>
      </ns0:pic>
      <ns0:sp>
        <ns0:nvSpPr>
          <ns0:cNvPr id="533" name="Google Shape;533;p17"/>
          <ns0:cNvSpPr/>
          <ns0:nvPr/>
        </ns0:nvSpPr>
        <ns0:spPr>
          <ns1:xfrm>
            <ns1:off x="3325100" y="26841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4" name="Google Shape;534;p17"/>
          <ns0:cNvSpPr txBox="1"/>
          <ns0:nvPr/>
        </ns0:nvSpPr>
        <ns0:spPr>
          <ns1:xfrm>
            <ns1:off x="1224455" y="1593033"/>
            <ns1:ext cx="24321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Audience acquisition page creation &amp; publication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5" name="Google Shape;535;p17"/>
          <ns0:cNvSpPr/>
          <ns0:nvPr/>
        </ns0:nvSpPr>
        <ns0:spPr>
          <ns1:xfrm>
            <ns1:off x="1545517"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audience acquisition slot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id="536" name="Google Shape;536;p17"/>
          <ns0:cNvPicPr preferRelativeResize="0"/>
          <ns0:nvPr/>
        </ns0:nvPicPr>
        <ns0:blipFill rotWithShape="1">
          <ns1:blip ns2:embed="rId3">
            <ns1:alphaModFix/>
          </ns1:blip>
          <ns1:srcRect b="24545" l="0" r="0" t="0"/>
          <ns1:stretch/>
        </ns0:blipFill>
        <ns0:spPr>
          <ns1:xfrm>
            <ns1:off x="1789408" y="4170463"/>
            <ns1:ext cx="1351152" cy="1204658"/>
          </ns1:xfrm>
          <ns1:prstGeom prst="rect">
            <ns1:avLst/>
          </ns1:prstGeom>
          <ns1:noFill/>
          <ns1:ln>
            <ns1:noFill/>
          </ns1:ln>
        </ns0:spPr>
      </ns0:pic>
      <ns0:sp>
        <ns0:nvSpPr>
          <ns0:cNvPr id="537" name="Google Shape;537;p17"/>
          <ns0:cNvSpPr/>
          <ns0:nvPr/>
        </ns0:nvSpPr>
        <ns0:spPr>
          <ns1:xfrm>
            <ns1:off x="3324125" y="4672993"/>
            <ns1:ext cx="6570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8" name="Google Shape;538;p17"/>
          <ns0:cNvSpPr txBox="1"/>
          <ns0:nvPr/>
        </ns0:nvSpPr>
        <ns0:spPr>
          <ns1:xfrm>
            <ns1:off x="3108268" y="4046585"/>
            <ns1:ext cx="1129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publication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provide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will be provided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9" name="Google Shape;539;p17"/>
          <ns0:cNvSpPr/>
          <ns0:nvPr/>
        </ns0:nvSpPr>
        <ns0:spPr>
          <ns1:xfrm>
            <ns1:off x="3977589"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Attracting customers with Majisemi</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0" name="Google Shape;540;p17"/>
          <ns0:cNvSpPr/>
          <ns0:nvPr/>
        </ns0:nvSpPr>
        <ns0:spPr>
          <ns1:xfrm>
            <ns1:off x="3977589"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Attract customers through your company's house list and website, etc.</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ダイアグラム が含まれている画像&#10;&#10;自動的に生成された説明" id="541" name="Google Shape;541;p17"/>
          <ns0:cNvPicPr preferRelativeResize="0"/>
          <ns0:nvPr/>
        </ns0:nvPicPr>
        <ns0:blipFill rotWithShape="1">
          <ns1:blip ns2:embed="rId4">
            <ns1:alphaModFix/>
          </ns1:blip>
          <ns1:srcRect b="0" l="0" r="0" t="0"/>
          <ns1:stretch/>
        </ns0:blipFill>
        <ns0:spPr>
          <ns1:xfrm>
            <ns1:off x="4146468" y="1818260"/>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ダイアグラム が含まれている画像&#10;&#10;自動的に生成された説明" id="542" name="Google Shape;542;p17"/>
          <ns0:cNvPicPr preferRelativeResize="0"/>
          <ns0:nvPr/>
        </ns0:nvPicPr>
        <ns0:blipFill rotWithShape="1">
          <ns1:blip ns2:embed="rId4">
            <ns1:alphaModFix/>
          </ns1:blip>
          <ns1:srcRect b="0" l="0" r="0" t="0"/>
          <ns1:stretch/>
        </ns0:blipFill>
        <ns0:spPr>
          <ns1:xfrm>
            <ns1:off x="4169148" y="3745124"/>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543" name="Google Shape;543;p17"/>
          <ns0:cNvSpPr/>
          <ns0:nvPr/>
        </ns0:nvSpPr>
        <ns0:spPr>
          <ns1:xfrm>
            <ns1:off x="5714676" y="27052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4" name="Google Shape;544;p17"/>
          <ns0:cNvSpPr/>
          <ns0:nvPr/>
        </ns0:nvSpPr>
        <ns0:spPr>
          <ns1:xfrm>
            <ns1:off x="5700174" y="4694118"/>
            <ns1:ext cx="6705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5" name="Google Shape;545;p17"/>
          <ns0:cNvSpPr/>
          <ns0:nvPr/>
        </ns0:nvSpPr>
        <ns0:spPr>
          <ns1:xfrm>
            <ns1:off x="6368425" y="2202531"/>
            <ns1:ext cx="1644900" cy="17409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slot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Applicant data</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6" name="Google Shape;546;p17"/>
          <ns0:cNvSpPr/>
          <ns0:nvPr/>
        </ns0:nvSpPr>
        <ns0:spPr>
          <ns1:xfrm>
            <ns1:off x="6368425" y="3933778"/>
            <ns1:ext cx="1644900" cy="17409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audience acquisition slot</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Applicant data</ns1:t>
            </ns1:r>
            <ns1:endParaRPr b="0" i="0" sz="1050" u="none" cap="none" strike="noStrike">
              <ns1:solidFill>
                <ns1:schemeClr val="accent4"/>
              </ns1:solidFill>
              <ns1:latin typeface="BIZ UDPGothic"/>
              <ns1:ea typeface="BIZ UDPGothic"/>
              <ns1:cs typeface="BIZ UDPGothic"/>
              <ns1:sym typeface="BIZ UDPGothic"/>
            </ns1:endParaRPr>
          </ns1:p>
        </ns0:txBody>
      </ns0:sp>
      <ns0:sp>
        <ns0:nvSpPr>
          <ns0:cNvPr id="547" name="Google Shape;547;p17"/>
          <ns0:cNvSpPr txBox="1"/>
          <ns0:nvPr/>
        </ns0:nvSpPr>
        <ns0:spPr>
          <ns1:xfrm>
            <ns1:off x="6218782" y="1590800"/>
            <ns1:ext cx="19449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Majisemi management screen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8" name="Google Shape;548;p17"/>
          <ns0:cNvSpPr txBox="1"/>
          <ns0:nvPr/>
        </ns0:nvSpPr>
        <ns0:spPr>
          <ns1:xfrm>
            <ns1:off x="8900641" y="6543166"/>
            <ns1:ext cx="2326800" cy="215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*Excludes disqualified applicants and those on the waiting list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9" name="Google Shape;549;p17"/>
          <ns0:cNvSpPr/>
          <ns0:nvPr/>
        </ns0:nvSpPr>
        <ns0:spPr>
          <ns1:xfrm>
            <ns1:off x="8303375" y="2885093"/>
            <ns1:ext cx="3393600" cy="3393600"/>
          </ns1:xfrm>
          <ns1:prstGeom prst="ellipse">
            <ns1:avLst/>
          </ns1:prstGeom>
          <ns1:solidFill>
            <ns1:schemeClr val="accent4"/>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550" name="Google Shape;550;p17"/>
          <ns0:cNvSpPr txBox="1"/>
          <ns0:nvPr/>
        </ns0:nvSpPr>
        <ns0:spPr>
          <ns1:xfrm>
            <ns1:off x="8303375" y="3219673"/>
            <ns1:ext cx="3393600" cy="281771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Applications to your customer acquisition slot</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Applications are</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2300" u="none" cap="none" strike="noStrike">
                <ns1:solidFill>
                  <ns1:schemeClr val="accent5"/>
                </ns1:solidFill>
                <ns1:latin typeface="BIZ UDPGothic"/>
                <ns1:ea typeface="BIZ UDPGothic"/>
                <ns1:cs typeface="BIZ UDPGothic"/>
                <ns1:sym typeface="BIZ UDPGothic"/>
              </ns1:rPr>
              <ns1:t>not subject to charges, regardless of the number!</ns1:t>
            </ns1:r>
            <ns1:endParaRPr b="1" i="0" sz="23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For nurturing your existing</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house list nurturing,</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reviving dormant customers,</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and acquiring new leads th</ns1:t>
            </ns1:r>
            <ns1:r>
              <ns1:rPr b="0" i="0" lang="ja-JP" sz="1400" u="none" cap="none" strike="noStrike">
                <ns1:solidFill>
                  <ns1:schemeClr val="lt1"/>
                </ns1:solidFill>
                <ns1:latin typeface="BIZ UDPGothic"/>
                <ns1:ea typeface="BIZ UDPGothic"/>
                <ns1:cs typeface="BIZ UDPGothic"/>
                <ns1:sym typeface="BIZ UDPGothic"/>
              </ns1:rPr>
              <ns1:t>rough your website, etc.,</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please make full use of this!</ns1:t>
            </ns1:r>
            <ns1:endParaRPr b="1" i="0" sz="1800" u="none" cap="none" strike="noStrike">
              <ns1:solidFill>
                <ns1:schemeClr val="lt1"/>
              </ns1:solidFill>
              <ns1:latin typeface="BIZ UDPGothic"/>
              <ns1:ea typeface="BIZ UDPGothic"/>
              <ns1:cs typeface="BIZ UDPGothic"/>
              <ns1:sym typeface="BIZ UDPGothic"/>
            </ns1:endParaRPr>
          </ns1:p>
        </ns0:txBody>
      </ns0:sp>
      <ns0:cxnSp>
        <ns0:nvCxnSpPr>
          <ns0:cNvPr id="551" name="Google Shape;551;p17"/>
          <ns0:cNvCxnSpPr/>
          <ns0:nvPr/>
        </ns0:nvCxnSpPr>
        <ns0:spPr>
          <ns1:xfrm>
            <ns1:off x="8574096" y="4305580"/>
            <ns1:ext cx="2728500" cy="0"/>
          </ns1:xfrm>
          <ns1:prstGeom prst="straightConnector1">
            <ns1:avLst/>
          </ns1:prstGeom>
          <ns1:noFill/>
          <ns1:ln cap="flat" cmpd="sng" w="12700">
            <ns1:solidFill>
              <ns1:schemeClr val="lt1"/>
            </ns1:solidFill>
            <ns1:prstDash val="dash"/>
            <ns1:miter lim="800000"/>
            <ns1:headEnd len="sm" w="sm" type="none"/>
            <ns1:tailEnd len="sm" w="sm" type="none"/>
          </ns1:ln>
        </ns0:spPr>
      </ns0:cxnSp>
      <ns0:cxnSp>
        <ns0:nvCxnSpPr>
          <ns0:cNvPr id="552" name="Google Shape;552;p17"/>
          <ns0:cNvCxnSpPr/>
          <ns0:nvPr/>
        </ns0:nvCxnSpPr>
        <ns0:spPr>
          <ns1:xfrm>
            <ns1:off x="7691825" y="4850768"/>
            <ns1:ext cx="1110900" cy="113400"/>
          </ns1:xfrm>
          <ns1:prstGeom prst="straightConnector1">
            <ns1:avLst/>
          </ns1:prstGeom>
          <ns1:noFill/>
          <ns1:ln cap="flat" cmpd="sng" w="38100">
            <ns1:solidFill>
              <ns1:schemeClr val="accent4"/>
            </ns1:solidFill>
            <ns1:prstDash val="solid"/>
            <ns1:miter lim="800000"/>
            <ns1:headEnd len="sm" w="sm" type="none"/>
            <ns1:tailEnd len="sm" w="sm" type="none"/>
          </ns1:ln>
        </ns0:spPr>
      </ns0:cxnSp>
      <ns0:sp>
        <ns0:nvSpPr>
          <ns0:cNvPr id="553" name="Google Shape;553;p17"/>
          <ns0:cNvSpPr/>
          <ns0:nvPr/>
        </ns0:nvSpPr>
        <ns0:spPr>
          <ns1:xfrm>
            <ns1:off x="907926" y="3647944"/>
            <ns1:ext cx="6351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54" name="Google Shape;554;p17"/>
          <ns0:cNvSpPr/>
          <ns0:nvPr/>
        </ns0:nvSpPr>
        <ns0:spPr>
          <ns1:xfrm>
            <ns1:off x="495028" y="2889369"/>
            <ns1:ext cx="657000" cy="20466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Plan finalized</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555" name="Google Shape;555;p17"/>
          <ns0:cNvSpPr/>
          <ns0:nvPr/>
        </ns0:nvSpPr>
        <ns0:spPr>
          <ns1:xfrm>
            <ns1:off x="9073380" y="2459600"/>
            <ns1:ext cx="1863300" cy="5103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Distribution of participation URL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56" name="Google Shape;556;p17"/>
          <ns0:cNvSpPr/>
          <ns0:nvPr/>
        </ns0:nvSpPr>
        <ns0:spPr>
          <ns1:xfrm>
            <ns1:off x="9073380" y="1633641"/>
            <ns1:ext cx="1863300" cy="773700"/>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Reminder distribution 1 week before &amp; the day before</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557" name="Google Shape;557;p17"/>
          <ns0:cNvGrpSpPr/>
          <ns0:nvPr/>
        </ns0:nvGrpSpPr>
        <ns0:grpSpPr>
          <ns1:xfrm rot="1382724">
            <ns1:off x="10928551" y="1974832"/>
            <ns1:ext cx="482728" cy="578233"/>
            <ns1:chOff x="5943600" y="6791161"/>
            <ns1:chExt cx="1056873" cy="1265969"/>
          </ns1:xfrm>
        </ns0:grpSpPr>
        <ns0:sp>
          <ns0:nvSpPr>
            <ns0:cNvPr id="558" name="Google Shape;558;p17"/>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sp>
          <ns0:nvSpPr>
            <ns0:cNvPr id="559" name="Google Shape;559;p17"/>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grpSp>
      <ns0:sp>
        <ns0:nvSpPr>
          <ns0:cNvPr id="560" name="Google Shape;560;p17"/>
          <ns0:cNvSpPr/>
          <ns0:nvPr/>
        </ns0:nvSpPr>
        <ns0:spPr>
          <ns1:xfrm>
            <ns1:off x="8822307" y="6082055"/>
            <ns1:ext cx="2389200" cy="4611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Delivery of all leads to your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1" name="Google Shape;561;p17"/>
          <ns0:cNvSpPr/>
          <ns0:nvPr/>
        </ns0:nvSpPr>
        <ns0:spPr>
          <ns1:xfrm>
            <ns1:off x="1543026" y="4039618"/>
            <ns1:ext cx="1815000" cy="1796100"/>
          </ns1:xfrm>
          <ns1:prstGeom prst="rect">
            <ns1:avLst/>
          </ns1:prstGeom>
          <ns1:noFill/>
          <ns1:ln cap="flat" cmpd="sng" w="28575">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cxnSp>
        <ns0:nvCxnSpPr>
          <ns0:cNvPr id="562" name="Google Shape;562;p17"/>
          <ns0:cNvCxnSpPr>
            <ns1:stCxn id="531" idx="2"/>
          </ns0:cNvCxnSpPr>
          <ns0:nvPr/>
        </ns0:nvCxnSpPr>
        <ns0:spPr>
          <ns1:xfrm>
            <ns1:off x="2453017" y="3846884"/>
            <ns1:ext cx="230700" cy="375600"/>
          </ns1:xfrm>
          <ns1:prstGeom prst="straightConnector1">
            <ns1:avLst/>
          </ns1:prstGeom>
          <ns1:noFill/>
          <ns1:ln cap="flat" cmpd="sng" w="28575">
            <ns1:solidFill>
              <ns1:schemeClr val="accent2"/>
            </ns1:solidFill>
            <ns1:prstDash val="solid"/>
            <ns1:round/>
            <ns1:headEnd len="sm" w="sm" type="none"/>
            <ns1:tailEnd len="med" w="med" type="oval"/>
          </ns1:ln>
        </ns0:spPr>
      </ns0:cxnSp>
      <ns0:sp>
        <ns0:nvSpPr>
          <ns0:cNvPr id="563" name="Google Shape;563;p17"/>
          <ns0:cNvSpPr txBox="1"/>
          <ns0:nvPr/>
        </ns0:nvSpPr>
        <ns0:spPr>
          <ns1:xfrm>
            <ns1:off x="2740560" y="6063371"/>
            <ns1:ext cx="31782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create a dedicated customer acquisition site URL for you</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create a dedicated customer acquisition site URL for your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4" name="Google Shape;564;p17"/>
          <ns0:cNvSpPr txBox="1"/>
          <ns0:nvPr/>
        </ns0:nvSpPr>
        <ns0:spPr>
          <ns1:xfrm>
            <ns1:off x="3977589" y="1595020"/>
            <ns1:ext cx="1815000"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Attracting attendees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5" name="Google Shape;565;p17"/>
          <ns0:cNvSpPr/>
          <ns0:nvPr/>
        </ns0:nvSpPr>
        <ns0:spPr>
          <ns1:xfrm>
            <ns1:off x="5181012" y="1018525"/>
            <ns1:ext cx="3654039" cy="383246"/>
          </ns1:xfrm>
          <ns1:prstGeom prst="rect">
            <ns1:avLst/>
          </ns1:prstGeom>
          <ns1:solidFill>
            <ns1:schemeClr val="accent5"/>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6" name="Google Shape;566;p17"/>
          <ns0:cNvSpPr/>
          <ns0:nvPr/>
        </ns0:nvSpPr>
        <ns0:spPr>
          <ns1:xfrm>
            <ns1:off x="2590727" y="1006095"/>
            <ns1:ext cx="2086993" cy="40796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7" name="Google Shape;567;p17"/>
          <ns0:cNvSpPr txBox="1"/>
          <ns0:nvPr/>
        </ns0:nvSpPr>
        <ns0:spPr>
          <ns1:xfrm>
            <ns1:off x="344450" y="874433"/>
            <ns1:ext cx="11412600" cy="4938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36363"/>
              </ns1:lnSpc>
              <ns1:spcBef>
                <ns1:spcPts val="0"/>
              </ns1:spcBef>
              <ns1:spcAft>
                <ns1:spcPts val="0"/>
              </ns1:spcAft>
              <ns1:buClr>
                <ns1:srgbClr val="000000"/>
              </ns1:buClr>
              <ns1:buSzPts val="36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In a single webin</ns1:t>
            </ns1:r>
            <ns1:r>
              <ns1:rPr b="1" i="0" lang="ja-JP" sz="2200" u="none" cap="none" strike="noStrike">
                <ns1:solidFill>
                  <ns1:schemeClr val="lt1"/>
                </ns1:solidFill>
                <ns1:latin typeface="BIZ UDPGothic"/>
                <ns1:ea typeface="BIZ UDPGothic"/>
                <ns1:cs typeface="BIZ UDPGothic"/>
                <ns1:sym typeface="BIZ UDPGothic"/>
              </ns1:rPr>
              <ns1:t>ar, it is possibl</ns1:t>
            </ns1:r>
            <ns1:r>
              <ns1:rPr b="0" i="0" lang="ja-JP" sz="2000" u="none" cap="none" strike="noStrike">
                <ns1:solidFill>
                  <ns1:schemeClr val="accent4"/>
                </ns1:solidFill>
                <ns1:latin typeface="BIZ UDPGothic"/>
                <ns1:ea typeface="BIZ UDPGothic"/>
                <ns1:cs typeface="BIZ UDPGothic"/>
                <ns1:sym typeface="BIZ UDPGothic"/>
              </ns1:rPr>
              <ns1:t>e to acquire new</ns1:t>
            </ns1:r>
            <ns1:r>
              <ns1:rPr b="1" i="0" lang="ja-JP" sz="2200" u="none" cap="none" strike="noStrike">
                <ns1:solidFill>
                  <ns1:schemeClr val="accent4"/>
                </ns1:solidFill>
                <ns1:latin typeface="BIZ UDPGothic"/>
                <ns1:ea typeface="BIZ UDPGothic"/>
                <ns1:cs typeface="BIZ UDPGothic"/>
                <ns1:sym typeface="BIZ UDPGothic"/>
              </ns1:rPr>
              <ns1:t> leads and nurtu</ns1:t>
            </ns1:r>
            <ns1:r>
              <ns1:rPr b="0" i="0" lang="ja-JP" sz="2200" u="none" cap="none" strike="noStrike">
                <ns1:solidFill>
                  <ns1:schemeClr val="accent4"/>
                </ns1:solidFill>
                <ns1:latin typeface="BIZ UDPGothic"/>
                <ns1:ea typeface="BIZ UDPGothic"/>
                <ns1:cs typeface="BIZ UDPGothic"/>
                <ns1:sym typeface="BIZ UDPGothic"/>
              </ns1:rPr>
              <ns1:t>re existing lead</ns1:t>
            </ns1:r>
            <ns1:r>
              <ns1:rPr b="0" i="0" lang="ja-JP" sz="2000" u="none" cap="none" strike="noStrike">
                <ns1:solidFill>
                  <ns1:schemeClr val="accent4"/>
                </ns1:solidFill>
                <ns1:latin typeface="BIZ UDPGothic"/>
                <ns1:ea typeface="BIZ UDPGothic"/>
                <ns1:cs typeface="BIZ UDPGothic"/>
                <ns1:sym typeface="BIZ UDPGothic"/>
              </ns1:rPr>
              <ns1:t>s simultaneously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8" name="Google Shape;568;p17"/>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569" name="Google Shape;569;p17"/>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570" name="Google Shape;570;p17"/>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71" name="Google Shape;571;p1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572" name="Google Shape;572;p1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73" name="Google Shape;573;p17"/>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8.xml><?xml version="1.0" encoding="utf-8"?>
<ns0:sld xmlns:ns0="http://schemas.openxmlformats.org/presentationml/2006/main" xmlns:ns1="http://schemas.openxmlformats.org/drawingml/2006/main">
  <ns0:cSld>
    <ns0:spTree>
      <ns0:nvGrpSpPr>
        <ns0:cNvPr id="578" name="Shape 578"/>
        <ns0:cNvGrpSpPr/>
        <ns0:nvPr/>
      </ns0:nvGrpSpPr>
      <ns0:grpSpPr>
        <ns1:xfrm>
          <ns1:off x="0" y="0"/>
          <ns1:ext cx="0" cy="0"/>
          <ns1:chOff x="0" y="0"/>
          <ns1:chExt cx="0" cy="0"/>
        </ns1:xfrm>
      </ns0:grpSpPr>
      <ns0:sp>
        <ns0:nvSpPr>
          <ns0:cNvPr id="579" name="Google Shape;579;p18"/>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Successful webinar case studies</ns1:t>
            </ns1:r>
            <ns1:endParaRPr b="0" i="0" sz="1400" u="none" cap="none" strike="noStrike">
              <ns1:solidFill>
                <ns1:srgbClr val="000000"/>
              </ns1:solidFill>
              <ns1:latin typeface="Arial"/>
              <ns1:ea typeface="Arial"/>
              <ns1:cs typeface="Arial"/>
              <ns1:sym typeface="Arial"/>
            </ns1:endParaRPr>
          </ns1:p>
        </ns0:txBody>
      </ns0:sp>
      <ns0:sp>
        <ns0:nvSpPr>
          <ns0:cNvPr id="580" name="Google Shape;580;p18"/>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19.xml><?xml version="1.0" encoding="utf-8"?>
<ns0:sld xmlns:ns0="http://schemas.openxmlformats.org/presentationml/2006/main" xmlns:ns1="http://schemas.openxmlformats.org/drawingml/2006/main">
  <ns0:cSld>
    <ns0:spTree>
      <ns0:nvGrpSpPr>
        <ns0:cNvPr id="585" name="Shape 585"/>
        <ns0:cNvGrpSpPr/>
        <ns0:nvPr/>
      </ns0:nvGrpSpPr>
      <ns0:grpSpPr>
        <ns1:xfrm>
          <ns1:off x="0" y="0"/>
          <ns1:ext cx="0" cy="0"/>
          <ns1:chOff x="0" y="0"/>
          <ns1:chExt cx="0" cy="0"/>
        </ns1:xfrm>
      </ns0:grpSpPr>
      <ns0:cxnSp>
        <ns0:nvCxnSpPr>
          <ns0:cNvPr id="586" name="Google Shape;586;p19"/>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87" name="Google Shape;587;p19"/>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88" name="Google Shape;588;p19"/>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1) "Changed the theme and achieved over 120 attendees" &lt;Company C&gt;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589" name="Google Shape;589;p19"/>
          <ns0:cNvSpPr txBox="1"/>
          <ns0:nvPr/>
        </ns0:nvSpPr>
        <ns0:spPr>
          <ns1:xfrm>
            <ns1:off x="525997" y="874428"/>
            <ns1:ext cx="11284500" cy="56322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・Primarily sold by SIers, focusing on server/infrastructure services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・We are hosting webinars in-house but cannot attract attendees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・Even when we request media to attract attendees, we fail to do so</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・Using know-how from hosting 1,000 webinars ann</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ually and tools like 'trend analysis tool', Maj</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isemi plans and proposes 'attractive projects'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・Achieved attendance of over 120 people</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590" name="Google Shape;590;p1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91" name="Google Shape;591;p19"/>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xml><?xml version="1.0" encoding="utf-8"?>
<ns0:sld xmlns:ns0="http://schemas.openxmlformats.org/presentationml/2006/main" xmlns:ns1="http://schemas.openxmlformats.org/drawingml/2006/main">
  <ns0:cSld>
    <ns0:spTree>
      <ns0:nvGrpSpPr>
        <ns0:cNvPr id="111" name="Shape 111"/>
        <ns0:cNvGrpSpPr/>
        <ns0:nvPr/>
      </ns0:nvGrpSpPr>
      <ns0:grpSpPr>
        <ns1:xfrm>
          <ns1:off x="0" y="0"/>
          <ns1:ext cx="0" cy="0"/>
          <ns1:chOff x="0" y="0"/>
          <ns1:chExt cx="0" cy="0"/>
        </ns1:xfrm>
      </ns0:grpSpPr>
      <ns0:sp>
        <ns0:nvSpPr>
          <ns0:cNvPr id="112" name="Google Shape;112;p2"/>
          <ns0:cNvSpPr/>
          <ns0:nvPr/>
        </ns0:nvSpPr>
        <ns0:spPr>
          <ns1:xfrm>
            <ns1:off x="2554733" y="2508726"/>
            <ns1:ext cx="6937387" cy="217193"/>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13" name="Google Shape;113;p2"/>
          <ns0:cNvSpPr txBox="1"/>
          <ns0:nvPr>
            <ns0:ph idx="1" type="body"/>
          </ns0:nvPr>
        </ns0:nvSpPr>
        <ns0:spPr>
          <ns1:xfrm>
            <ns1:off x="2554734" y="1698342"/>
            <ns1:ext cx="7082532" cy="3243601"/>
          </ns1:xfrm>
          <ns1:prstGeom prst="rect">
            <ns1:avLst/>
          </ns1:prstGeom>
          <ns1:noFill/>
          <ns1:ln>
            <ns1:noFill/>
          </ns1:ln>
        </ns0:spPr>
        <ns0:txBody>
          <ns1:bodyPr anchorCtr="0" anchor="ctr" bIns="45700" lIns="91425" spcFirstLastPara="1" rIns="91425" wrap="square" tIns="45700">
            <ns1:noAutofit/>
          </ns1:bodyPr>
          <ns1:lstStyle/>
          <ns1:p>
            <ns1:pPr indent="0" lvl="0" marL="0" rtl="0" algn="l">
              <ns1:lnSpc>
                <ns1:spcPct val="200000"/>
              </ns1:lnSpc>
              <ns1:spcBef>
                <ns1:spcPts val="0"/>
              </ns1:spcBef>
              <ns1:spcAft>
                <ns1:spcPts val="0"/>
              </ns1:spcAft>
              <ns1:buClr>
                <ns1:schemeClr val="accent4"/>
              </ns1:buClr>
              <ns1:buSzPts val="1600"/>
              <ns1:buNone/>
            </ns1:pPr>
            <ns1:r>
              <ns1:rPr b="1" lang="ja-JP" sz="3600">
                <ns1:solidFill>
                  <ns1:schemeClr val="accent4"/>
                </ns1:solidFill>
                <ns1:latin typeface="BIZ UDPGothic"/>
                <ns1:ea typeface="BIZ UDPGothic"/>
                <ns1:cs typeface="BIZ UDPGothic"/>
                <ns1:sym typeface="BIZ UDPGothic"/>
              </ns1:rPr>
              <ns1:t>Purpose of today's meeting</ns1:t>
            </ns1:r>
            <ns1:endParaRPr sz="3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rPr lang="ja-JP" sz="1600">
                <ns1:solidFill>
                  <ns1:schemeClr val="accent4"/>
                </ns1:solidFill>
                <ns1:latin typeface="BIZ UDPGothic"/>
                <ns1:ea typeface="BIZ UDPGothic"/>
                <ns1:cs typeface="BIZ UDPGothic"/>
                <ns1:sym typeface="BIZ UDPGothic"/>
              </ns1:rPr>
              <ns1:t>For companies considering "Majisemi" for the first time, we will discuss the following topics.</ns1:t>
            </ns1:r>
            <ns1:endParaRPr sz="1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t/>
            </ns1:r>
            <ns1:endParaRPr sz="1600">
              <ns1:solidFill>
                <ns1:schemeClr val="accent4"/>
              </ns1:solidFill>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Hearing about challenges in marketing</ns1:t>
            </ns1:r>
            <ns1:endParaRPr>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How will you utilize Majisemi?</ns1:t>
            </ns1:r>
            <ns1:endParaRPr>
              <ns1:latin typeface="BIZ UDPGothic"/>
              <ns1:ea typeface="BIZ UDPGothic"/>
              <ns1:cs typeface="BIZ UDPGothic"/>
              <ns1:sym typeface="BIZ UDPGothic"/>
            </ns1:endParaRPr>
          </ns1:p>
        </ns0:txBody>
      </ns0:sp>
      <ns0:sp>
        <ns0:nvSpPr>
          <ns0:cNvPr id="114" name="Google Shape;114;p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5" name="Google Shape;115;p2"/>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 name="Google Shape;116;p2"/>
          <ns0:cNvSpPr txBox="1"/>
          <ns0:nvPr/>
        </ns0:nvSpPr>
        <ns0:spPr>
          <ns1:xfrm>
            <ns1:off x="10088880" y="242437"/>
            <ns1:ext cx="18684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Introduction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7" name="Google Shape;117;p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 name="Google Shape;118;p2"/>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0.xml><?xml version="1.0" encoding="utf-8"?>
<ns0:sld xmlns:ns0="http://schemas.openxmlformats.org/presentationml/2006/main" xmlns:ns1="http://schemas.openxmlformats.org/drawingml/2006/main">
  <ns0:cSld>
    <ns0:spTree>
      <ns0:nvGrpSpPr>
        <ns0:cNvPr id="596" name="Shape 596"/>
        <ns0:cNvGrpSpPr/>
        <ns0:nvPr/>
      </ns0:nvGrpSpPr>
      <ns0:grpSpPr>
        <ns1:xfrm>
          <ns1:off x="0" y="0"/>
          <ns1:ext cx="0" cy="0"/>
          <ns1:chOff x="0" y="0"/>
          <ns1:chExt cx="0" cy="0"/>
        </ns1:xfrm>
      </ns0:grpSpPr>
      <ns0:cxnSp>
        <ns0:nvCxnSpPr>
          <ns0:cNvPr id="597" name="Google Shape;597;p20"/>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98" name="Google Shape;598;p20"/>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99" name="Google Shape;599;p20"/>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2) "While exploring themes, achieved over 50% appointment acquisition" &lt;Company T&gt;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00" name="Google Shape;600;p20"/>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・Tool vendors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・Focused on marketing through exhibitions, but struggled to convert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・Repeatedly hosted webinars while exploring themes that 'attract</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 a certain number of attendees and lead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・Improved conversion rate from 10%→20%→50% while attracting about 30 attendees each time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・Presenters themselves conduct follow-up after webinars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01" name="Google Shape;601;p20"/>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02" name="Google Shape;602;p20"/>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1.xml><?xml version="1.0" encoding="utf-8"?>
<ns0:sld xmlns:ns0="http://schemas.openxmlformats.org/presentationml/2006/main" xmlns:ns1="http://schemas.openxmlformats.org/drawingml/2006/main">
  <ns0:cSld>
    <ns0:spTree>
      <ns0:nvGrpSpPr>
        <ns0:cNvPr id="607" name="Shape 607"/>
        <ns0:cNvGrpSpPr/>
        <ns0:nvPr/>
      </ns0:nvGrpSpPr>
      <ns0:grpSpPr>
        <ns1:xfrm>
          <ns1:off x="0" y="0"/>
          <ns1:ext cx="0" cy="0"/>
          <ns1:chOff x="0" y="0"/>
          <ns1:chExt cx="0" cy="0"/>
        </ns1:xfrm>
      </ns0:grpSpPr>
      <ns0:cxnSp>
        <ns0:nvCxnSpPr>
          <ns0:cNvPr id="608" name="Google Shape;608;p21"/>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09" name="Google Shape;609;p21"/>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10" name="Google Shape;610;p21"/>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3) "Switched to online and acquired 20% appointments" &lt;Company Z&gt;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11" name="Google Shape;611;p21"/>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・Global IT company developing and selling packaged products and SaaS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・Hosting offline seminars but struggling with attendance and participation rates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・Not leading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・Proposal for online (webinar)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'seminar planning that leads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・30 registrations→achieved 6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12" name="Google Shape;612;p2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13" name="Google Shape;613;p21"/>
          <ns0:cNvSpPr txBox="1"/>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b="0" i="0" lang="ja-JP" sz="800" u="none" cap="none" strike="noStrike">
                <ns1:solidFill>
                  <ns1:srgbClr val="D8D8D8"/>
                </ns1:solidFill>
                <ns1:latin typeface="Arial"/>
                <ns1:ea typeface="Arial"/>
                <ns1:cs typeface="Arial"/>
                <ns1:sym typeface="Arial"/>
              </ns1:rPr>
              <ns1:t>‹#›</ns1:t>
            </ns1:fld>
            <ns1:endParaRPr b="0" i="0" sz="800" u="none" cap="none" strike="noStrike">
              <ns1:solidFill>
                <ns1:srgbClr val="D8D8D8"/>
              </ns1:solidFill>
              <ns1:latin typeface="Arial"/>
              <ns1:ea typeface="Arial"/>
              <ns1:cs typeface="Arial"/>
              <ns1:sym typeface="Arial"/>
            </ns1:endParaRPr>
          </ns1:p>
        </ns0:txBody>
      </ns0:sp>
    </ns0:spTree>
  </ns0:cSld>
  <ns0:clrMapOvr>
    <ns1:masterClrMapping/>
  </ns0:clrMapOvr>
</ns0:sld>
</file>

<file path=ppt/slides/slide22.xml><?xml version="1.0" encoding="utf-8"?>
<ns0:sld xmlns:ns0="http://schemas.openxmlformats.org/presentationml/2006/main" xmlns:ns1="http://schemas.openxmlformats.org/drawingml/2006/main">
  <ns0:cSld>
    <ns0:spTree>
      <ns0:nvGrpSpPr>
        <ns0:cNvPr id="618" name="Shape 618"/>
        <ns0:cNvGrpSpPr/>
        <ns0:nvPr/>
      </ns0:nvGrpSpPr>
      <ns0:grpSpPr>
        <ns1:xfrm>
          <ns1:off x="0" y="0"/>
          <ns1:ext cx="0" cy="0"/>
          <ns1:chOff x="0" y="0"/>
          <ns1:chExt cx="0" cy="0"/>
        </ns1:xfrm>
      </ns0:grpSpPr>
      <ns0:cxnSp>
        <ns0:nvCxnSpPr>
          <ns0:cNvPr id="619" name="Google Shape;619;p22"/>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20" name="Google Shape;620;p22"/>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21" name="Google Shape;621;p22"/>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4) 'Acquired over 15% appointments with follow-up outsourcing' &lt;Company I&gt;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22" name="Google Shape;622;p22"/>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・Infrastructure IT venture company also developing its own products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・Hosted several webinars with good attendance but not leading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・Busy staff unable to provide sufficient sales follow-up after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'seminar planning that leads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'Majifolo', a follow-up service that makes calls immediately after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・50 registrations→achieved 8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23" name="Google Shape;623;p2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24" name="Google Shape;624;p2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3.xml><?xml version="1.0" encoding="utf-8"?>
<ns0:sld xmlns:ns0="http://schemas.openxmlformats.org/presentationml/2006/main" xmlns:ns1="http://schemas.openxmlformats.org/drawingml/2006/main">
  <ns0:cSld>
    <ns0:spTree>
      <ns0:nvGrpSpPr>
        <ns0:cNvPr id="629" name="Shape 629"/>
        <ns0:cNvGrpSpPr/>
        <ns0:nvPr/>
      </ns0:nvGrpSpPr>
      <ns0:grpSpPr>
        <ns1:xfrm>
          <ns1:off x="0" y="0"/>
          <ns1:ext cx="0" cy="0"/>
          <ns1:chOff x="0" y="0"/>
          <ns1:chExt cx="0" cy="0"/>
        </ns1:xfrm>
      </ns0:grpSpPr>
      <ns0:cxnSp>
        <ns0:nvCxnSpPr>
          <ns0:cNvPr id="630" name="Google Shape;630;p23"/>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31" name="Google Shape;631;p23"/>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32" name="Google Shape;632;p23"/>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5) "AI presented and acquired 20% appointments" &lt;Company A&gt;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33" name="Google Shape;633;p23"/>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・Foreign SaaS vendor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・Achieving attendance targets every time but not leading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・Issues with presentation materials and content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AI-generated speech scripts and AI digital human presentation services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'Majifolo', a follow-up service that makes calls immediately after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・20 registrations→achieved 4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34" name="Google Shape;634;p2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35" name="Google Shape;635;p2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4.xml><?xml version="1.0" encoding="utf-8"?>
<ns0:sld xmlns:ns0="http://schemas.openxmlformats.org/presentationml/2006/main" xmlns:ns1="http://schemas.openxmlformats.org/drawingml/2006/main">
  <ns0:cSld>
    <ns0:spTree>
      <ns0:nvGrpSpPr>
        <ns0:cNvPr id="640" name="Shape 640"/>
        <ns0:cNvGrpSpPr/>
        <ns0:nvPr/>
      </ns0:nvGrpSpPr>
      <ns0:grpSpPr>
        <ns1:xfrm>
          <ns1:off x="0" y="0"/>
          <ns1:ext cx="0" cy="0"/>
          <ns1:chOff x="0" y="0"/>
          <ns1:chExt cx="0" cy="0"/>
        </ns1:xfrm>
      </ns0:grpSpPr>
      <ns0:sp>
        <ns0:nvSpPr>
          <ns0:cNvPr id="641" name="Google Shape;641;p24"/>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About plans and pricing</ns1:t>
            </ns1:r>
            <ns1:endParaRPr b="0" i="0" sz="1400" u="none" cap="none" strike="noStrike">
              <ns1:solidFill>
                <ns1:srgbClr val="000000"/>
              </ns1:solidFill>
              <ns1:latin typeface="Arial"/>
              <ns1:ea typeface="Arial"/>
              <ns1:cs typeface="Arial"/>
              <ns1:sym typeface="Arial"/>
            </ns1:endParaRPr>
          </ns1:p>
        </ns0:txBody>
      </ns0:sp>
      <ns0:sp>
        <ns0:nvSpPr>
          <ns0:cNvPr id="642" name="Google Shape;642;p24"/>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43" name="Google Shape;643;p2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44" name="Google Shape;644;p2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5.xml><?xml version="1.0" encoding="utf-8"?>
<ns0:sld xmlns:ns0="http://schemas.openxmlformats.org/presentationml/2006/main" xmlns:ns1="http://schemas.openxmlformats.org/drawingml/2006/main">
  <ns0:cSld>
    <ns0:spTree>
      <ns0:nvGrpSpPr>
        <ns0:cNvPr id="648" name="Shape 648"/>
        <ns0:cNvGrpSpPr/>
        <ns0:nvPr/>
      </ns0:nvGrpSpPr>
      <ns0:grpSpPr>
        <ns1:xfrm>
          <ns1:off x="0" y="0"/>
          <ns1:ext cx="0" cy="0"/>
          <ns1:chOff x="0" y="0"/>
          <ns1:chExt cx="0" cy="0"/>
        </ns1:xfrm>
      </ns0:grpSpPr>
      <ns0:cxnSp>
        <ns0:nvCxnSpPr>
          <ns0:cNvPr id="649" name="Google Shape;649;p25"/>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50" name="Google Shape;650;p25"/>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51" name="Google Shape;651;p25"/>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52" name="Google Shape;652;p25"/>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Plan Comparison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53" name="Google Shape;653;p25"/>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54" name="Google Shape;654;p25"/>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55" name="Google Shape;655;p25"/>
          <ns0:cNvSpPr/>
          <ns0:nvPr/>
        </ns0:nvSpPr>
        <ns0:spPr>
          <ns1:xfrm>
            <ns1:off x="5984339" y="983800"/>
            <ns1:ext cx="2891700" cy="432000"/>
          </ns1:xfrm>
          <ns1:prstGeom prst="rect">
            <ns1:avLst/>
          </ns1:prstGeom>
          <ns1:solidFill>
            <ns1:schemeClr val="lt1"/>
          </ns1:solidFill>
          <ns1:ln cap="flat" cmpd="sng" w="28575">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1" i="0" lang="ja-JP" sz="1600" u="none" cap="none" strike="noStrike">
                <ns1:solidFill>
                  <ns1:srgbClr val="FF0066"/>
                </ns1:solidFill>
                <ns1:latin typeface="BIZ UDPGothic"/>
                <ns1:ea typeface="BIZ UDPGothic"/>
                <ns1:cs typeface="BIZ UDPGothic"/>
                <ns1:sym typeface="BIZ UDPGothic"/>
              </ns1:rPr>
              <ns1:t>Recommended</ns1:t>
            </ns1:r>
            <ns1:endParaRPr b="1" i="0" sz="1600" u="none" cap="none" strike="noStrike">
              <ns1:solidFill>
                <ns1:srgbClr val="FF0066"/>
              </ns1:solidFill>
              <ns1:latin typeface="BIZ UDPGothic"/>
              <ns1:ea typeface="BIZ UDPGothic"/>
              <ns1:cs typeface="BIZ UDPGothic"/>
              <ns1:sym typeface="BIZ UDPGothic"/>
            </ns1:endParaRPr>
          </ns1:p>
        </ns0:txBody>
      </ns0:sp>
      <ns0:graphicFrame>
        <ns0:nvGraphicFramePr>
          <ns0:cNvPr id="656" name="Google Shape;656;p25"/>
          <ns0:cNvGraphicFramePr/>
          <ns0:nvPr/>
        </ns0:nvGraphicFramePr>
        <ns0:xfrm>
          <ns1:off x="380708" y="1539172"/>
          <ns1:ext cx="3000000" cy="3000000"/>
        </ns0:xfrm>
        <ns1:graphic>
          <ns1:graphicData uri="http://schemas.openxmlformats.org/drawingml/2006/table">
            <ns1:tbl>
              <ns1:tblPr bandRow="1" firstRow="1">
                <ns1:noFill/>
                <ns1:tableStyleId>{36977B20-A630-4A1D-81F4-7C21FFB1FC08}</ns1:tableStyleId>
              </ns1:tblPr>
              <ns1:tblGrid>
                <ns1:gridCol w="2941975"/>
                <ns1:gridCol w="2452950"/>
                <ns1:gridCol w="3181925"/>
                <ns1:gridCol w="2853725"/>
              </ns1:tblGrid>
              <ns1:tr h="572425">
                <ns1:tc>
                  <ns1:txBody>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sz="1800" u="none" cap="none" strike="noStrike">
                        <ns1:latin typeface="BIZ UDPGothic"/>
                        <ns1:ea typeface="BIZ UDPGothic"/>
                        <ns1:cs typeface="BIZ UDPGothic"/>
                        <ns1:sym typeface="BIZ UDPGothic"/>
                      </ns1:endParaRPr>
                    </ns1:p>
                  </ns1:txBody>
                  <ns1:tcPr marT="45725" marB="45725" marR="91450" marL="91450">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Visitor</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Majisemi Club Light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Majisemi Club Business Negotiation Guarantee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Recommended for these individuals!</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Planning to hold webinars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 to 2 times a year</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Planning to hold webinars 4 times or more annually</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to reduce cost per lead</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business negotiations (appointments) rather than just attracting attendees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a guarantee</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Cost per lead comparison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14,500 JPY</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12,000 JPY (10 people monthly)</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10,000 JPY (for add</ns1:t>
                      </ns1:r>
                      <ns1:r>
                        <ns1:rPr lang="ja-JP" sz="1600" u="none" cap="none" strike="noStrike">
                          <ns1:solidFill>
                            <ns1:schemeClr val="accent4"/>
                          </ns1:solidFill>
                          <ns1:latin typeface="BIZ UDPGothic"/>
                          <ns1:ea typeface="BIZ UDPGothic"/>
                          <ns1:cs typeface="BIZ UDPGothic"/>
                          <ns1:sym typeface="BIZ UDPGothic"/>
                        </ns1:rPr>
                        <ns1:t>itional attendees)</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20,000 JPY (30 people over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13,500 JPY (for additional attendees)</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Not subject to duplicate charges for past applicants</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※Refer to each plan's description for details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Available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sz="14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Business discussion (appointment) guarantee</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※Refer to each plan's description for details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b="1" sz="16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Contract period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Per session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Monthly</ns1:t>
                      </ns1:r>
                      <ns1:endParaRPr b="1" sz="1600" u="none" cap="none" strike="noStrike">
                        <ns1:solidFill>
                          <ns1:srgbClr val="FF0066"/>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(Automatic renewal)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Every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(Automatic renewal)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657" name="Google Shape;657;p25"/>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6.xml><?xml version="1.0" encoding="utf-8"?>
<ns0:sld xmlns:ns0="http://schemas.openxmlformats.org/presentationml/2006/main" xmlns:ns1="http://schemas.openxmlformats.org/drawingml/2006/main">
  <ns0:cSld>
    <ns0:spTree>
      <ns0:nvGrpSpPr>
        <ns0:cNvPr id="661" name="Shape 661"/>
        <ns0:cNvGrpSpPr/>
        <ns0:nvPr/>
      </ns0:nvGrpSpPr>
      <ns0:grpSpPr>
        <ns1:xfrm>
          <ns1:off x="0" y="0"/>
          <ns1:ext cx="0" cy="0"/>
          <ns1:chOff x="0" y="0"/>
          <ns1:chExt cx="0" cy="0"/>
        </ns1:xfrm>
      </ns0:grpSpPr>
      <ns0:sp>
        <ns0:nvSpPr>
          <ns0:cNvPr id="662" name="Google Shape;662;p26"/>
          <ns0:cNvSpPr/>
          <ns0:nvPr/>
        </ns0:nvSpPr>
        <ns0:spPr>
          <ns1:xfrm rot="-5400000">
            <ns1:off x="4235288" y="1082639"/>
            <ns1:ext cx="651823" cy="1192644"/>
          </ns1:xfrm>
          <ns1:prstGeom prst="bentUpArrow">
            <ns1:avLst>
              <ns1:gd fmla="val 25000" name="adj1"/>
              <ns1:gd fmla="val 25000" name="adj2"/>
              <ns1:gd fmla="val 25000" name="adj3"/>
            </ns1:avLst>
          </ns1:prstGeom>
          <ns1:solidFill>
            <ns1:srgbClr val="0F2A69"/>
          </ns1:soli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63" name="Google Shape;663;p26"/>
          <ns0:cNvSpPr/>
          <ns0:nvPr/>
        </ns0:nvSpPr>
        <ns0:spPr>
          <ns1:xfrm>
            <ns1:off x="2094756" y="4791455"/>
            <ns1:ext cx="7843619" cy="161613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4" name="Google Shape;664;p26"/>
          <ns0:cNvSpPr/>
          <ns0:nvPr/>
        </ns0:nvSpPr>
        <ns0:spPr>
          <ns1:xfrm>
            <ns1:off x="6205179" y="1816001"/>
            <ns1:ext cx="3733197" cy="2556986"/>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Lead follow-up, 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5" name="Google Shape;665;p26"/>
          <ns0:cNvSpPr/>
          <ns0:nvPr/>
        </ns0:nvSpPr>
        <ns0:spPr>
          <ns1:xfrm>
            <ns1:off x="2089728" y="1816000"/>
            <ns1:ext cx="3773192" cy="255698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Webinar </ns1:t>
            </ns1:r>
            <ns1:r>
              <ns1:rPr b="1" i="0" lang="ja-JP" sz="1800" u="none" cap="none" strike="noStrike">
                <ns1:solidFill>
                  <ns1:schemeClr val="lt1"/>
                </ns1:solidFill>
                <ns1:latin typeface="BIZ UDPGothic"/>
                <ns1:ea typeface="BIZ UDPGothic"/>
                <ns1:cs typeface="BIZ UDPGothic"/>
                <ns1:sym typeface="BIZ UDPGothic"/>
              </ns1:rPr>
              <ns1:t>hosting</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666" name="Google Shape;666;p26"/>
          <ns0:cNvCxnSpPr/>
          <ns0:nvPr/>
        </ns0:nvCxnSpPr>
        <ns0:spPr>
          <ns1:xfrm>
            <ns1:off x="6350" y="799793"/>
            <ns1:ext cx="1218565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67" name="Google Shape;667;p26"/>
          <ns0:cNvSpPr/>
          <ns0:nvPr/>
        </ns0:nvSpPr>
        <ns0:spPr>
          <ns1:xfrm>
            <ns1:off x="12032139" y="-762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68" name="Google Shape;668;p26"/>
          <ns0:cNvCxnSpPr/>
          <ns0:nvPr/>
        </ns0:nvCxnSpPr>
        <ns0:spPr>
          <ns1:xfrm>
            <ns1:off x="9888" y="79270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69" name="Google Shape;669;p26"/>
          <ns0:cNvSpPr txBox="1"/>
          <ns0:nvPr/>
        </ns0:nvSpPr>
        <ns0:spPr>
          <ns1:xfrm>
            <ns1:off x="292431" y="43837"/>
            <ns1:ext cx="10541823" cy="647643"/>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Are there any services other than the basic plan that interest you?</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670" name="Google Shape;670;p26"/>
          <ns0:cNvSpPr txBox="1"/>
          <ns0:nvPr/>
        </ns0:nvSpPr>
        <ns0:spPr>
          <ns1:xfrm>
            <ns1:off x="10249634" y="251663"/>
            <ns1:ext cx="1697004"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Service Map</ns1:t>
            </ns1:r>
            <ns1:endParaRPr b="1" i="0" sz="1200" u="none" cap="none" strike="noStrike">
              <ns1:solidFill>
                <ns1:schemeClr val="accent4"/>
              </ns1:solidFill>
              <ns1:latin typeface="BIZ UDPGothic"/>
              <ns1:ea typeface="BIZ UDPGothic"/>
              <ns1:cs typeface="BIZ UDPGothic"/>
              <ns1:sym typeface="BIZ UDPGothic"/>
            </ns1:endParaRPr>
          </ns1:p>
        </ns0:txBody>
      </ns0:sp>
      <ns0:sp>
        <ns0:nvSpPr>
          <ns0:cNvPr id="671" name="Google Shape;671;p26"/>
          <ns0:cNvSpPr/>
          <ns0:nvPr/>
        </ns0:nvSpPr>
        <ns0:spPr>
          <ns1:xfrm>
            <ns1:off x="2274749" y="2253771"/>
            <ns1:ext cx="2882772"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Webinar hosting</ns1:t>
            </ns1:r>
            <ns1:endParaRPr b="1"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(Visitor or Majisemi Club)</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2" name="Google Shape;672;p26"/>
          <ns0:cNvSpPr/>
          <ns0:nvPr/>
        </ns0:nvSpPr>
        <ns0:spPr>
          <ns1:xfrm>
            <ns1:off x="10145933" y="2253771"/>
            <ns1:ext cx="1769026" cy="1118383"/>
          </ns1:xfrm>
          <ns1:prstGeom prst="rect">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company
</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Inside sales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or
Fiel</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d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3" name="Google Shape;673;p26"/>
          <ns0:cNvSpPr/>
          <ns0:nvPr/>
        </ns0:nvSpPr>
        <ns0:spPr>
          <ns1:xfrm>
            <ns1:off x="7494458" y="2253771"/>
            <ns1:ext cx="2595719" cy="1125705"/>
          </ns1:xfrm>
          <ns1:prstGeom prst="rightArrowCallout">
            <ns1:avLst>
              <ns1:gd fmla="val 15872" name="adj1"/>
              <ns1:gd fmla="val 14732" name="adj2"/>
              <ns1:gd fmla="val 15302" name="adj3"/>
              <ns1:gd fmla="val 8658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Sales outsourcing</ns1:t>
            </ns1:r>
            <ns1:endParaRPr b="1" i="0" sz="2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(Proposal and order)</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4" name="Google Shape;674;p26"/>
          <ns0:cNvSpPr/>
          <ns0:nvPr/>
        </ns0:nvSpPr>
        <ns0:spPr>
          <ns1:xfrm>
            <ns1:off x="5163570" y="2253771"/>
            <ns1:ext cx="2330887"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Follow-up immediatel</ns1:t>
            </ns1:r>
            <ns1:br>
              <ns1:rPr b="1" i="0" lang="ja-JP" sz="1800" u="none" cap="none" strike="noStrike">
                <ns1:solidFill>
                  <ns1:schemeClr val="lt1"/>
                </ns1:solidFill>
                <ns1:latin typeface="BIZ UDPGothic"/>
                <ns1:ea typeface="BIZ UDPGothic"/>
                <ns1:cs typeface="BIZ UDPGothic"/>
                <ns1:sym typeface="BIZ UDPGothic"/>
              </ns1:rPr>
            </ns1:br>
            <ns1:r>
              <ns1:rPr b="1" i="0" lang="ja-JP" sz="1800" u="none" cap="none" strike="noStrike">
                <ns1:solidFill>
                  <ns1:schemeClr val="lt1"/>
                </ns1:solidFill>
                <ns1:latin typeface="BIZ UDPGothic"/>
                <ns1:ea typeface="BIZ UDPGothic"/>
                <ns1:cs typeface="BIZ UDPGothic"/>
                <ns1:sym typeface="BIZ UDPGothic"/>
              </ns1:rPr>
              <ns1:t>y after the webinar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Follow)</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5" name="Google Shape;675;p26"/>
          <ns0:cNvSpPr/>
          <ns0:nvPr/>
        </ns0:nvSpPr>
        <ns0:spPr>
          <ns1:xfrm>
            <ns1:off x="2093084" y="1192850"/>
            <ns1:ext cx="1871791" cy="1055341"/>
          </ns1:xfrm>
          <ns1:prstGeom prst="downArrowCallout">
            <ns1:avLst>
              <ns1:gd fmla="val 16192" name="adj1"/>
              <ns1:gd fmla="val 16893" name="adj2"/>
              <ns1:gd fmla="val 18295" name="adj3"/>
              <ns1:gd fmla="val 53281" name="adj4"/>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company's existing leads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(Not subject to charges)</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676" name="Google Shape;676;p26"/>
          <ns0:cNvGrpSpPr/>
          <ns0:nvPr/>
        </ns0:nvGrpSpPr>
        <ns0:grpSpPr>
          <ns1:xfrm>
            <ns1:off x="5937863" y="1456396"/>
            <ns1:ext cx="5290340" cy="800332"/>
            <ns1:chOff x="4585550" y="2238894"/>
            <ns1:chExt cx="5594100" cy="702600"/>
          </ns1:xfrm>
        </ns0:grpSpPr>
        <ns0:sp>
          <ns0:nvSpPr>
            <ns0:cNvPr id="677" name="Google Shape;677;p26"/>
            <ns0:cNvSpPr/>
            <ns0:nvPr/>
          </ns0:nvSpPr>
          <ns0:spPr>
            <ns1:xfrm flipH="1" rot="10800000">
              <ns1:off x="4585550" y="2238894"/>
              <ns1:ext cx="5594100" cy="702600"/>
            </ns1:xfrm>
            <ns1:prstGeom prst="bentUpArrow">
              <ns1:avLst>
                <ns1:gd fmla="val 20567" name="adj1"/>
                <ns1:gd fmla="val 25000" name="adj2"/>
                <ns1:gd fmla="val 23462" name="adj3"/>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78" name="Google Shape;678;p26"/>
            <ns0:cNvSpPr/>
            <ns0:nvPr/>
          </ns0:nvSpPr>
          <ns0:spPr>
            <ns1:xfrm>
              <ns1:off x="4585550" y="2238894"/>
              <ns1:ext cx="190383" cy="702600"/>
            </ns1:xfrm>
            <ns1:prstGeom prst="rect">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grpSp>
      <ns0:sp>
        <ns0:nvSpPr>
          <ns0:cNvPr id="679" name="Google Shape;679;p26"/>
          <ns0:cNvSpPr/>
          <ns0:nvPr/>
        </ns0:nvSpPr>
        <ns0:spPr>
          <ns1:xfrm>
            <ns1:off x="2270826" y="3524859"/>
            <ns1:ext cx="1203249"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On-demand</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Distribution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0" name="Google Shape;680;p26"/>
          <ns0:cNvSpPr/>
          <ns0:nvPr/>
        </ns0:nvSpPr>
        <ns0:spPr>
          <ns1:xfrm>
            <ns1:off x="2396490"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article</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Creation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1" name="Google Shape;681;p26"/>
          <ns0:cNvSpPr/>
          <ns0:nvPr/>
        </ns0:nvSpPr>
        <ns0:spPr>
          <ns1:xfrm>
            <ns1:off x="4217723"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Provided/Free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2" name="Google Shape;682;p26"/>
          <ns0:cNvSpPr/>
          <ns0:nvPr/>
        </ns0:nvSpPr>
        <ns0:spPr>
          <ns1:xfrm>
            <ns1:off x="3660497" y="3522753"/>
            <ns1:ext cx="1103262"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Rebroadcast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3" name="Google Shape;683;p26"/>
          <ns0:cNvSpPr/>
          <ns0:nvPr/>
        </ns0:nvSpPr>
        <ns0:spPr>
          <ns1:xfrm>
            <ns1:off x="7505609" y="3522752"/>
            <ns1:ext cx="2238965"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2-step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4" name="Google Shape;684;p26"/>
          <ns0:cNvSpPr/>
          <ns0:nvPr/>
        </ns0:nvSpPr>
        <ns0:spPr>
          <ns1:xfrm>
            <ns1:off x="312311" y="1192850"/>
            <ns1:ext cx="1569859" cy="93008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Exhibition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Joint exhibition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5" name="Google Shape;685;p26"/>
          <ns0:cNvSpPr/>
          <ns0:nvPr/>
        </ns0:nvSpPr>
        <ns0:spPr>
          <ns1:xfrm>
            <ns1:off x="1877623" y="1328578"/>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686" name="Google Shape;686;p26"/>
          <ns0:cNvSpPr/>
          <ns0:nvPr/>
        </ns0:nvSpPr>
        <ns0:spPr>
          <ns1:xfrm>
            <ns1:off x="191683" y="2248191"/>
            <ns1:ext cx="1685940" cy="94069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Presentation script/materials</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Creation outsourcing</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AI-powered presentation outsourcing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7" name="Google Shape;687;p26"/>
          <ns0:cNvSpPr/>
          <ns0:nvPr/>
        </ns0:nvSpPr>
        <ns0:spPr>
          <ns1:xfrm>
            <ns1:off x="8092394"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Summary</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Video production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8" name="Google Shape;688;p26"/>
          <ns0:cNvSpPr/>
          <ns0:nvPr/>
        </ns0:nvSpPr>
        <ns0:spPr>
          <ns1:xfrm>
            <ns1:off x="6038956" y="5316050"/>
            <ns1:ext cx="1781543"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Provided/Secondary use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9" name="Google Shape;689;p26"/>
          <ns0:cNvSpPr/>
          <ns0:nvPr/>
        </ns0:nvSpPr>
        <ns0:spPr>
          <ns1:xfrm>
            <ns1:off x="61802" y="982449"/>
            <ns1:ext cx="784832"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0" name="Google Shape;690;p26"/>
          <ns0:cNvSpPr txBox="1"/>
          <ns0:nvPr/>
        </ns0:nvSpPr>
        <ns0:spPr>
          <ns1:xfrm>
            <ns1:off x="54190" y="1047575"/>
            <ns1:ext cx="813494"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Limited slots</ns1:t>
            </ns1:r>
            <ns1:endParaRPr b="1" i="0" sz="11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First-come, first-served</ns1:t>
            </ns1:r>
            <ns1:endParaRPr b="0" i="0" sz="1050" u="none" cap="none" strike="noStrike">
              <ns1:solidFill>
                <ns1:srgbClr val="000000"/>
              </ns1:solidFill>
              <ns1:latin typeface="Arial"/>
              <ns1:ea typeface="Arial"/>
              <ns1:cs typeface="Arial"/>
              <ns1:sym typeface="Arial"/>
            </ns1:endParaRPr>
          </ns1:p>
        </ns0:txBody>
      </ns0:sp>
      <ns0:grpSp>
        <ns0:nvGrpSpPr>
          <ns0:cNvPr id="691" name="Google Shape;691;p26"/>
          <ns0:cNvGrpSpPr/>
          <ns0:nvPr/>
        </ns0:nvGrpSpPr>
        <ns0:grpSpPr>
          <ns1:xfrm>
            <ns1:off x="2022170" y="4901771"/>
            <ns1:ext cx="1060828" cy="581658"/>
            <ns1:chOff x="2022170" y="4553950"/>
            <ns1:chExt cx="1060828" cy="581658"/>
          </ns1:xfrm>
        </ns0:grpSpPr>
        <ns0:sp>
          <ns0:nvSpPr>
            <ns0:cNvPr id="692" name="Google Shape;69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3" name="Google Shape;69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sp>
        <ns0:nvSpPr>
          <ns0:cNvPr id="694" name="Google Shape;694;p26"/>
          <ns0:cNvSpPr/>
          <ns0:nvPr/>
        </ns0:nvSpPr>
        <ns0:spPr>
          <ns1:xfrm rot="5400000">
            <ns1:off x="3672137" y="4021766"/>
            <ns1:ext cx="608373" cy="944320"/>
          </ns1:xfrm>
          <ns1:prstGeom prst="rightArrow">
            <ns1:avLst>
              <ns1:gd fmla="val 50000" name="adj1"/>
              <ns1:gd fmla="val 44322" name="adj2"/>
            </ns1:avLst>
          </ns1:prstGeom>
          <ns1:solidFill>
            <ns1:srgbClr val="B6CEF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695" name="Google Shape;695;p26"/>
          <ns0:cNvGrpSpPr/>
          <ns0:nvPr/>
        </ns0:nvGrpSpPr>
        <ns0:grpSpPr>
          <ns1:xfrm>
            <ns1:off x="4565958" y="3749528"/>
            <ns1:ext cx="1060828" cy="581658"/>
            <ns1:chOff x="2022170" y="4553950"/>
            <ns1:chExt cx="1060828" cy="581658"/>
          </ns1:xfrm>
        </ns0:grpSpPr>
        <ns0:sp>
          <ns0:nvSpPr>
            <ns0:cNvPr id="696" name="Google Shape;696;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7" name="Google Shape;697;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698" name="Google Shape;698;p26"/>
          <ns0:cNvGrpSpPr/>
          <ns0:nvPr/>
        </ns0:nvGrpSpPr>
        <ns0:grpSpPr>
          <ns1:xfrm>
            <ns1:off x="6386683" y="3200094"/>
            <ns1:ext cx="1060828" cy="581658"/>
            <ns1:chOff x="2022170" y="4553950"/>
            <ns1:chExt cx="1060828" cy="581658"/>
          </ns1:xfrm>
        </ns0:grpSpPr>
        <ns0:sp>
          <ns0:nvSpPr>
            <ns0:cNvPr id="699" name="Google Shape;699;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0" name="Google Shape;700;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1" name="Google Shape;701;p26"/>
          <ns0:cNvGrpSpPr/>
          <ns0:nvPr/>
        </ns0:nvGrpSpPr>
        <ns0:grpSpPr>
          <ns1:xfrm>
            <ns1:off x="9137258" y="4928001"/>
            <ns1:ext cx="1060828" cy="581658"/>
            <ns1:chOff x="2022170" y="4553950"/>
            <ns1:chExt cx="1060828" cy="581658"/>
          </ns1:xfrm>
        </ns0:grpSpPr>
        <ns0:sp>
          <ns0:nvSpPr>
            <ns0:cNvPr id="702" name="Google Shape;70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3" name="Google Shape;70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4" name="Google Shape;704;p26"/>
          <ns0:cNvGrpSpPr/>
          <ns0:nvPr/>
        </ns0:nvGrpSpPr>
        <ns0:grpSpPr>
          <ns1:xfrm>
            <ns1:off x="9122594" y="2004888"/>
            <ns1:ext cx="1060828" cy="581658"/>
            <ns1:chOff x="9137965" y="3639607"/>
            <ns1:chExt cx="1060828" cy="581658"/>
          </ns1:xfrm>
        </ns0:grpSpPr>
        <ns0:sp>
          <ns0:nvSpPr>
            <ns0:cNvPr id="705" name="Google Shape;705;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6" name="Google Shape;706;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07" name="Google Shape;707;p26"/>
          <ns0:cNvSpPr/>
          <ns0:nvPr/>
        </ns0:nvSpPr>
        <ns0:spPr>
          <ns1:xfrm>
            <ns1:off x="1862446" y="2545243"/>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08" name="Google Shape;708;p26"/>
          <ns0:cNvGrpSpPr/>
          <ns0:nvPr/>
        </ns0:nvGrpSpPr>
        <ns0:grpSpPr>
          <ns1:xfrm>
            <ns1:off x="39882" y="3138171"/>
            <ns1:ext cx="1060828" cy="581658"/>
            <ns1:chOff x="9137965" y="3639607"/>
            <ns1:chExt cx="1060828" cy="581658"/>
          </ns1:xfrm>
        </ns0:grpSpPr>
        <ns0:sp>
          <ns0:nvSpPr>
            <ns0:cNvPr id="709" name="Google Shape;709;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0" name="Google Shape;710;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1" name="Google Shape;711;p26"/>
          <ns0:cNvSpPr/>
          <ns0:nvPr/>
        </ns0:nvSpPr>
        <ns0:spPr>
          <ns1:xfrm>
            <ns1:off x="10268295"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video creation</ns1:t>
            </ns1:r>
            <ns1:endParaRPr b="0" i="0" sz="1600" u="none" cap="none" strike="noStrike">
              <ns1:solidFill>
                <ns1:srgbClr val="000000"/>
              </ns1:solidFill>
              <ns1:latin typeface="BIZ UDPGothic"/>
              <ns1:ea typeface="BIZ UDPGothic"/>
              <ns1:cs typeface="BIZ UDPGothic"/>
              <ns1:sym typeface="BIZ UDPGothic"/>
            </ns1:endParaRPr>
          </ns1:p>
        </ns0:txBody>
      </ns0:sp>
      <ns0:grpSp>
        <ns0:nvGrpSpPr>
          <ns0:cNvPr id="712" name="Google Shape;712;p26"/>
          <ns0:cNvGrpSpPr/>
          <ns0:nvPr/>
        </ns0:nvGrpSpPr>
        <ns0:grpSpPr>
          <ns1:xfrm>
            <ns1:off x="10937874" y="4928001"/>
            <ns1:ext cx="1060828" cy="581658"/>
            <ns1:chOff x="9137965" y="3639607"/>
            <ns1:chExt cx="1060828" cy="581658"/>
          </ns1:xfrm>
        </ns0:grpSpPr>
        <ns0:sp>
          <ns0:nvSpPr>
            <ns0:cNvPr id="713" name="Google Shape;713;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4" name="Google Shape;714;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5" name="Google Shape;715;p2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16" name="Google Shape;716;p2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7.xml><?xml version="1.0" encoding="utf-8"?>
<ns0:sld xmlns:ns0="http://schemas.openxmlformats.org/presentationml/2006/main" xmlns:ns1="http://schemas.openxmlformats.org/drawingml/2006/main">
  <ns0:cSld>
    <ns0:spTree>
      <ns0:nvGrpSpPr>
        <ns0:cNvPr id="721" name="Shape 721"/>
        <ns0:cNvGrpSpPr/>
        <ns0:nvPr/>
      </ns0:nvGrpSpPr>
      <ns0:grpSpPr>
        <ns1:xfrm>
          <ns1:off x="0" y="0"/>
          <ns1:ext cx="0" cy="0"/>
          <ns1:chOff x="0" y="0"/>
          <ns1:chExt cx="0" cy="0"/>
        </ns1:xfrm>
      </ns0:grpSpPr>
      <ns0:sp>
        <ns0:nvSpPr>
          <ns0:cNvPr id="722" name="Google Shape;722;p2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Club or visitor?</ns1:t>
            </ns1:r>
            <ns1:endParaRPr b="0" i="0" sz="1400" u="none" cap="none" strike="noStrike">
              <ns1:solidFill>
                <ns1:srgbClr val="000000"/>
              </ns1:solidFill>
              <ns1:latin typeface="Arial"/>
              <ns1:ea typeface="Arial"/>
              <ns1:cs typeface="Arial"/>
              <ns1:sym typeface="Arial"/>
            </ns1:endParaRPr>
          </ns1:p>
        </ns0:txBody>
      </ns0:sp>
      <ns0:sp>
        <ns0:nvSpPr>
          <ns0:cNvPr id="723" name="Google Shape;723;p2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24" name="Google Shape;724;p27"/>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8.xml><?xml version="1.0" encoding="utf-8"?>
<ns0:sld xmlns:ns0="http://schemas.openxmlformats.org/presentationml/2006/main" xmlns:ns1="http://schemas.openxmlformats.org/drawingml/2006/main" xmlns:ns2="http://schemas.openxmlformats.org/officeDocument/2006/relationships">
  <ns0:cSld>
    <ns0:spTree>
      <ns0:nvGrpSpPr>
        <ns0:cNvPr id="728" name="Shape 728"/>
        <ns0:cNvGrpSpPr/>
        <ns0:nvPr/>
      </ns0:nvGrpSpPr>
      <ns0:grpSpPr>
        <ns1:xfrm>
          <ns1:off x="0" y="0"/>
          <ns1:ext cx="0" cy="0"/>
          <ns1:chOff x="0" y="0"/>
          <ns1:chExt cx="0" cy="0"/>
        </ns1:xfrm>
      </ns0:grpSpPr>
      <ns0:sp>
        <ns0:nvSpPr>
          <ns0:cNvPr id="729" name="Google Shape;729;p28"/>
          <ns0:cNvSpPr/>
          <ns0:nvPr/>
        </ns0:nvSpPr>
        <ns0:spPr>
          <ns1:xfrm>
            <ns1:off x="8136547" y="2551676"/>
            <ns1:ext cx="849300" cy="2732100"/>
          </ns1:xfrm>
          <ns1:prstGeom prst="downArrow">
            <ns1:avLst>
              <ns1:gd fmla="val 50000" name="adj1"/>
              <ns1:gd fmla="val 35720" name="adj2"/>
            </ns1:avLst>
          </ns1:prstGeom>
          <ns1:solidFill>
            <ns1:srgbClr val="FFD9E8"/>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0" name="Google Shape;730;p28"/>
          <ns0:cNvSpPr/>
          <ns0:nvPr/>
        </ns0:nvSpPr>
        <ns0:spPr>
          <ns1:xfrm>
            <ns1:off x="2934760" y="2528595"/>
            <ns1:ext cx="849300" cy="2732100"/>
          </ns1:xfrm>
          <ns1:prstGeom prst="downArrow">
            <ns1:avLst>
              <ns1:gd fmla="val 50000" name="adj1"/>
              <ns1:gd fmla="val 36818" name="adj2"/>
            </ns1:avLst>
          </ns1:prstGeom>
          <ns1:solidFill>
            <ns1:srgbClr val="4F7CE6"/>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1" name="Google Shape;731;p28"/>
          <ns0:cNvSpPr/>
          <ns0:nvPr/>
        </ns0:nvSpPr>
        <ns0:spPr>
          <ns1:xfrm>
            <ns1:off x="12028964" y="-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32" name="Google Shape;732;p28"/>
          <ns0:cNvCxnSpPr/>
          <ns0:nvPr/>
        </ns0:nvCxnSpPr>
        <ns0:spPr>
          <ns1:xfrm>
            <ns1:off x="6713" y="80032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33" name="Google Shape;733;p28"/>
          <ns0:cNvSpPr txBox="1"/>
          <ns0:nvPr/>
        </ns0:nvSpPr>
        <ns0:spPr>
          <ns1:xfrm>
            <ns1:off x="289256" y="1451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Plan Comparison</ns1:t>
            </ns1:r>
            <ns1:endParaRPr b="0" i="0" sz="3600" u="none" cap="none" strike="noStrike">
              <ns1:solidFill>
                <ns1:schemeClr val="accent4"/>
              </ns1:solidFill>
              <ns1:latin typeface="BIZ UDPGothic"/>
              <ns1:ea typeface="BIZ UDPGothic"/>
              <ns1:cs typeface="BIZ UDPGothic"/>
              <ns1:sym typeface="BIZ UDPGothic"/>
            </ns1:endParaRPr>
          </ns1:p>
        </ns0:txBody>
      </ns0:sp>
      <ns0:sp>
        <ns0:nvSpPr>
          <ns0:cNvPr id="734" name="Google Shape;734;p28"/>
          <ns0:cNvSpPr txBox="1"/>
          <ns0:nvPr/>
        </ns0:nvSpPr>
        <ns0:spPr>
          <ns1:xfrm>
            <ns1:off x="10246459" y="25928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Pricing </ns1:t>
            </ns1:r>
            <ns1:r>
              <ns1:rPr b="0" i="0" lang="ja-JP" sz="1200" u="none" cap="none" strike="noStrike">
                <ns1:solidFill>
                  <ns1:schemeClr val="accent4"/>
                </ns1:solidFill>
                <ns1:latin typeface="Arial"/>
                <ns1:ea typeface="Arial"/>
                <ns1:cs typeface="Arial"/>
                <ns1:sym typeface="Arial"/>
              </ns1:rPr>
              <ns1:t>Plans</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35" name="Google Shape;735;p28"/>
          <ns0:cNvGraphicFramePr/>
          <ns0:nvPr/>
        </ns0:nvGraphicFramePr>
        <ns0:xfrm>
          <ns1:off x="947757" y="5283807"/>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30 participants × 14,500 JPY</ns1:t>
                      </ns1:r>
                      <ns1:endParaRPr sz="1400" u="none" cap="none" strike="noStrike">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435,000 JPY (</ns1:t>
                      </ns1:r>
                      <ns1:r>
                        <ns1:rPr lang="ja-JP" sz="800" u="none" cap="none" strike="noStrike">
                          <ns1:solidFill>
                            <ns1:schemeClr val="accent4"/>
                          </ns1:solidFill>
                          <ns1:latin typeface="BIZ UDPGothic"/>
                          <ns1:ea typeface="BIZ UDPGothic"/>
                          <ns1:cs typeface="BIZ UDPGothic"/>
                          <ns1:sym typeface="BIZ UDPGothic"/>
                        </ns1:rPr>
                        <ns1:t>excluding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6" name="Google Shape;736;p28"/>
          <ns0:cNvGraphicFramePr/>
          <ns0:nvPr/>
        </ns0:nvGraphicFramePr>
        <ns0:xfrm>
          <ns1:off x="6178870" y="5283806"/>
          <ns1:ext cx="3000000" cy="3000000"/>
        </ns0:xfrm>
        <ns1:graphic>
          <ns1:graphicData uri="http://schemas.openxmlformats.org/drawingml/2006/table">
            <ns1:tbl>
              <ns1:tblPr bandRow="1" firstRow="1">
                <ns1:noFill/>
                <ns1:tableStyleId>{DE458228-4A23-4751-AD18-C8A8BBD7AB6F}</ns1:tableStyleId>
              </ns1:tblPr>
              <ns1:tblGrid>
                <ns1:gridCol w="4823400"/>
              </ns1:tblGrid>
              <ns1:tr h="3242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78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10 participants × 12,000 JPY</ns1:t>
                      </ns1:r>
                      <ns1:endParaRPr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120,000 JPY (</ns1:t>
                      </ns1:r>
                      <ns1:r>
                        <ns1:rPr lang="ja-JP" sz="800" u="none" cap="none" strike="noStrike">
                          <ns1:solidFill>
                            <ns1:schemeClr val="accent4"/>
                          </ns1:solidFill>
                          <ns1:latin typeface="BIZ UDPGothic"/>
                          <ns1:ea typeface="BIZ UDPGothic"/>
                          <ns1:cs typeface="BIZ UDPGothic"/>
                          <ns1:sym typeface="BIZ UDPGothic"/>
                        </ns1:rPr>
                        <ns1:t>excluding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7" name="Google Shape;737;p28"/>
          <ns0:cNvGraphicFramePr/>
          <ns0:nvPr/>
        </ns0:nvGraphicFramePr>
        <ns0:xfrm>
          <ns1:off x="947757"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latin typeface="BIZ UDPGothic"/>
                          <ns1:ea typeface="BIZ UDPGothic"/>
                          <ns1:cs typeface="BIZ UDPGothic"/>
                          <ns1:sym typeface="BIZ UDPGothic"/>
                        </ns1:rPr>
                        <ns1:t>Visitor</ns1:t>
                      </ns1:r>
                      <ns1:endParaRPr sz="2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hosting</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participants attracted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8" name="Google Shape;738;p28"/>
          <ns0:cNvGraphicFramePr/>
          <ns0:nvPr/>
        </ns0:nvGraphicFramePr>
        <ns0:xfrm>
          <ns1:off x="6178870"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solidFill>
                            <ns1:schemeClr val="lt1"/>
                          </ns1:solidFill>
                          <ns1:latin typeface="BIZ UDPGothic"/>
                          <ns1:ea typeface="BIZ UDPGothic"/>
                          <ns1:cs typeface="BIZ UDPGothic"/>
                          <ns1:sym typeface="BIZ UDPGothic"/>
                        </ns1:rPr>
                        <ns1:t>Majisemi Club</ns1:t>
                      </ns1:r>
                      <ns1:endParaRPr sz="2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hosting</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participants attracted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pSp>
        <ns0:nvGrpSpPr>
          <ns0:cNvPr id="739" name="Google Shape;739;p28"/>
          <ns0:cNvGrpSpPr/>
          <ns0:nvPr/>
        </ns0:nvGrpSpPr>
        <ns0:grpSpPr>
          <ns1:xfrm>
            <ns1:off x="6178870" y="2621903"/>
            <ns1:ext cx="1984200" cy="1102500"/>
            <ns1:chOff x="6389518" y="2457155"/>
            <ns1:chExt cx="1984200" cy="1102500"/>
          </ns1:xfrm>
        </ns0:grpSpPr>
        <ns0:sp>
          <ns0:nvSpPr>
            <ns0:cNvPr id="740" name="Google Shape;740;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41" name="Google Shape;741;p28"/>
            <ns0:cNvGrpSpPr/>
            <ns0:nvPr/>
          </ns0:nvGrpSpPr>
          <ns0:grpSpPr>
            <ns1:xfrm>
              <ns1:off x="6417513" y="2653310"/>
              <ns1:ext cx="1056232" cy="722312"/>
              <ns1:chOff x="-104243" y="1901019"/>
              <ns1:chExt cx="3699588" cy="2529991"/>
            </ns1:xfrm>
          </ns0:grpSpPr>
          <ns0:pic>
            <ns0:nvPicPr>
              <ns0:cNvPr descr="人の集団 単色塗りつぶし" id="742" name="Google Shape;742;p28"/>
              <ns0:cNvPicPr preferRelativeResize="0"/>
              <ns0:nvPr/>
            </ns0:nvPicPr>
            <ns0:blipFill rotWithShape="1">
              <ns1:blip ns2:embed="rId3">
                <ns1:alphaModFix/>
              </ns1:blip>
              <ns1:srcRect b="64845" l="0" r="0" t="0"/>
              <ns1:stretch/>
            </ns0:blipFill>
            <ns0:spPr>
              <ns1:xfrm>
                <ns1:off x="-104243" y="1901019"/>
                <ns1:ext cx="3699588" cy="1300523"/>
              </ns1:xfrm>
              <ns1:prstGeom prst="rect">
                <ns1:avLst/>
              </ns1:prstGeom>
              <ns1:noFill/>
              <ns1:ln>
                <ns1:noFill/>
              </ns1:ln>
            </ns0:spPr>
          </ns0:pic>
          <ns0:pic>
            <ns0:nvPicPr>
              <ns0:cNvPr descr="人の集団 単色塗りつぶし" id="743" name="Google Shape;743;p28"/>
              <ns0:cNvPicPr preferRelativeResize="0"/>
              <ns0:nvPr/>
            </ns0:nvPicPr>
            <ns0:blipFill rotWithShape="1">
              <ns1:blip ns2:embed="rId3">
                <ns1:alphaModFix/>
              </ns1:blip>
              <ns1:srcRect b="0" l="0" r="0" t="64971"/>
              <ns1:stretch/>
            </ns0:blipFill>
            <ns0:spPr>
              <ns1:xfrm>
                <ns1:off x="-104243" y="3135086"/>
                <ns1:ext cx="3699588" cy="1295924"/>
              </ns1:xfrm>
              <ns1:prstGeom prst="rect">
                <ns1:avLst/>
              </ns1:prstGeom>
              <ns1:noFill/>
              <ns1:ln>
                <ns1:noFill/>
              </ns1:ln>
            </ns0:spPr>
          </ns0:pic>
        </ns0:grpSp>
        <ns0:sp>
          <ns0:nvSpPr>
            <ns0:cNvPr id="744" name="Google Shape;744;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Attraction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10 people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745" name="Google Shape;745;p28"/>
          <ns0:cNvSpPr/>
          <ns0:nvPr/>
        </ns0:nvSpPr>
        <ns0:spPr>
          <ns1:xfrm flipH="1">
            <ns1:off x="8451980" y="2619274"/>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(Monthly fee)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additional participants each month</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participants × @12,000 JPY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46" name="Google Shape;746;p28"/>
          <ns0:cNvSpPr/>
          <ns0:nvPr/>
        </ns0:nvSpPr>
        <ns0:spPr>
          <ns1:xfrm flipH="1">
            <ns1:off x="8451979" y="3844323"/>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Utilize the free bonus for 20 participants</ns1:t>
            </ns1:r>
            <ns1:endParaRPr b="0" i="0" sz="1400" u="none" cap="none" strike="noStrike">
              <ns1:solidFill>
                <ns1:schemeClr val="lt1"/>
              </ns1:solidFill>
              <ns1:latin typeface="BIZ UDPGothic"/>
              <ns1:ea typeface="BIZ UDPGothic"/>
              <ns1:cs typeface="BIZ UDPGothic"/>
              <ns1:sym typeface="BIZ UDPGothic"/>
            </ns1:endParaRPr>
          </ns1:p>
        </ns0:txBody>
      </ns0:sp>
      <ns0:grpSp>
        <ns0:nvGrpSpPr>
          <ns0:cNvPr id="747" name="Google Shape;747;p28"/>
          <ns0:cNvGrpSpPr/>
          <ns0:nvPr/>
        </ns0:nvGrpSpPr>
        <ns0:grpSpPr>
          <ns1:xfrm>
            <ns1:off x="6178870" y="3826207"/>
            <ns1:ext cx="1984200" cy="1102500"/>
            <ns1:chOff x="6394662" y="4031484"/>
            <ns1:chExt cx="1984200" cy="1102500"/>
          </ns1:xfrm>
        </ns0:grpSpPr>
        <ns0:grpSp>
          <ns0:nvGrpSpPr>
            <ns0:cNvPr id="748" name="Google Shape;748;p28"/>
            <ns0:cNvGrpSpPr/>
            <ns0:nvPr/>
          </ns0:nvGrpSpPr>
          <ns0:grpSpPr>
            <ns1:xfrm>
              <ns1:off x="6394662" y="4031484"/>
              <ns1:ext cx="1984200" cy="1102500"/>
              <ns1:chOff x="6389518" y="2457155"/>
              <ns1:chExt cx="1984200" cy="1102500"/>
            </ns1:xfrm>
          </ns0:grpSpPr>
          <ns0:sp>
            <ns0:nvSpPr>
              <ns0:cNvPr id="749" name="Google Shape;749;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50" name="Google Shape;750;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Attraction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20 people</ns1:t>
                </ns1:r>
                <ns1:endParaRPr b="0" i="0" sz="1800" u="none" cap="none" strike="noStrike">
                  <ns1:solidFill>
                    <ns1:schemeClr val="accent4"/>
                  </ns1:solidFill>
                  <ns1:latin typeface="BIZ UDPGothic"/>
                  <ns1:ea typeface="BIZ UDPGothic"/>
                  <ns1:cs typeface="BIZ UDPGothic"/>
                  <ns1:sym typeface="BIZ UDPGothic"/>
                </ns1:endParaRPr>
              </ns1:p>
            </ns0:txBody>
          </ns0:sp>
        </ns0:grpSp>
        <ns0:grpSp>
          <ns0:nvGrpSpPr>
            <ns0:cNvPr id="751" name="Google Shape;751;p28"/>
            <ns0:cNvGrpSpPr/>
            <ns0:nvPr/>
          </ns0:nvGrpSpPr>
          <ns0:grpSpPr>
            <ns1:xfrm>
              <ns1:off x="6402639" y="4075169"/>
              <ns1:ext cx="760987" cy="525607"/>
              <ns1:chOff x="4968009" y="2875618"/>
              <ns1:chExt cx="760987" cy="525607"/>
            </ns1:xfrm>
          </ns0:grpSpPr>
          <ns0:pic>
            <ns0:nvPicPr>
              <ns0:cNvPr descr="人の集団 単色塗りつぶし" id="752" name="Google Shape;752;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3" name="Google Shape;753;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nvGrpSpPr>
            <ns0:cNvPr id="754" name="Google Shape;754;p28"/>
            <ns0:cNvGrpSpPr/>
            <ns0:nvPr/>
          </ns0:nvGrpSpPr>
          <ns0:grpSpPr>
            <ns1:xfrm>
              <ns1:off x="6676767" y="4558766"/>
              <ns1:ext cx="760987" cy="525607"/>
              <ns1:chOff x="4968009" y="2875618"/>
              <ns1:chExt cx="760987" cy="525607"/>
            </ns1:xfrm>
          </ns0:grpSpPr>
          <ns0:pic>
            <ns0:nvPicPr>
              <ns0:cNvPr descr="人の集団 単色塗りつぶし" id="755" name="Google Shape;755;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6" name="Google Shape;756;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sp>
        <ns0:nvSpPr>
          <ns0:cNvPr id="757" name="Google Shape;757;p2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29.xml><?xml version="1.0" encoding="utf-8"?>
<ns0:sld xmlns:ns0="http://schemas.openxmlformats.org/presentationml/2006/main" xmlns:ns1="http://schemas.openxmlformats.org/drawingml/2006/main">
  <ns0:cSld>
    <ns0:spTree>
      <ns0:nvGrpSpPr>
        <ns0:cNvPr id="761" name="Shape 761"/>
        <ns0:cNvGrpSpPr/>
        <ns0:nvPr/>
      </ns0:nvGrpSpPr>
      <ns0:grpSpPr>
        <ns1:xfrm>
          <ns1:off x="0" y="0"/>
          <ns1:ext cx="0" cy="0"/>
          <ns1:chOff x="0" y="0"/>
          <ns1:chExt cx="0" cy="0"/>
        </ns1:xfrm>
      </ns0:grpSpPr>
      <ns0:cxnSp>
        <ns0:nvCxnSpPr>
          <ns0:cNvPr id="762" name="Google Shape;762;p2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763" name="Google Shape;763;p2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64" name="Google Shape;764;p2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65" name="Google Shape;765;p29"/>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Majisemi Club Initial </ns1:t>
            </ns1:r>
            <ns1:r>
              <ns1:rPr b="1" i="0" lang="ja-JP" sz="3600" u="none" cap="none" strike="noStrike">
                <ns1:solidFill>
                  <ns1:srgbClr val="ED7D31"/>
                </ns1:solidFill>
                <ns1:latin typeface="BIZ UDPGothic"/>
                <ns1:ea typeface="BIZ UDPGothic"/>
                <ns1:cs typeface="BIZ UDPGothic"/>
                <ns1:sym typeface="BIZ UDPGothic"/>
              </ns1:rPr>
              <ns1:t>20 People Free Benefit</ns1:t>
            </ns1:r>
            <ns1:endParaRPr b="1" i="0" sz="3600" u="none" cap="none" strike="noStrike">
              <ns1:solidFill>
                <ns1:srgbClr val="ED7D31"/>
              </ns1:solidFill>
              <ns1:latin typeface="BIZ UDPGothic"/>
              <ns1:ea typeface="BIZ UDPGothic"/>
              <ns1:cs typeface="BIZ UDPGothic"/>
              <ns1:sym typeface="BIZ UDPGothic"/>
            </ns1:endParaRPr>
          </ns1:p>
        </ns0:txBody>
      </ns0:sp>
      <ns0:sp>
        <ns0:nvSpPr>
          <ns0:cNvPr id="766" name="Google Shape;766;p29"/>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Campaign</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67" name="Google Shape;767;p29"/>
          <ns0:cNvGraphicFramePr/>
          <ns0:nvPr/>
        </ns0:nvGraphicFramePr>
        <ns0:xfrm>
          <ns1:off x="530537" y="2758676"/>
          <ns1:ext cx="3000000" cy="3000000"/>
        </ns0:xfrm>
        <ns1:graphic>
          <ns1:graphicData uri="http://schemas.openxmlformats.org/drawingml/2006/table">
            <ns1:tbl>
              <ns1:tblPr bandRow="1" firstRow="1">
                <ns1:noFill/>
                <ns1:tableStyleId>{DE458228-4A23-4751-AD18-C8A8BBD7AB6F}</ns1:tableStyleId>
              </ns1:tblPr>
              <ns1:tblGrid>
                <ns1:gridCol w="2665000"/>
                <ns1:gridCol w="1456275"/>
                <ns1:gridCol w="1279100"/>
                <ns1:gridCol w="1349825"/>
                <ns1:gridCol w="1295400"/>
              </ns1:tblGrid>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January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February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March</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April</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Membership Fee Billing Amount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Campaign-Based</ns1:t>
                      </ns1:r>
                      <ns1:endParaRPr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slots (free)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AEFB1">
                        <ns1:alpha val="0"/>
                      </ns1:srgbClr>
                    </ns1:solidFill>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Remaining Attendance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Seminar hosting</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768" name="Google Shape;768;p29"/>
          <ns0:cNvSpPr txBox="1"/>
          <ns0:nvPr/>
        </ns0:nvSpPr>
        <ns0:spPr>
          <ns1:xfrm>
            <ns1:off x="381000" y="1026751"/>
            <ns1:ext cx="11430000" cy="1116000"/>
          </ns1:xfrm>
          <ns1:prstGeom prst="rect">
            <ns1:avLst/>
          </ns1:prstGeom>
          <ns1:noFill/>
          <ns1:ln>
            <ns1:noFill/>
          </ns1:ln>
        </ns0:spPr>
        <ns0:txBody>
          <ns1:bodyPr anchorCtr="0" anchor="t" bIns="45700" lIns="91425" spcFirstLastPara="1" rIns="91425" wrap="square" tIns="45700">
            <ns1:noAutofit/>
          </ns1:bodyPr>
          <ns1:lstStyle/>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By contracting Majisemi Club, you can use this benefit at the time of your first event.</ns1:t>
            </ns1:r>
            <ns1:endParaRPr b="0" i="0" sz="20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You can cancel at any time. Even if you cancel after one session, it is more advantageous than being a visitor.</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769" name="Google Shape;769;p29"/>
          <ns0:cNvSpPr txBox="1"/>
          <ns0:nvPr/>
        </ns0:nvSpPr>
        <ns0:spPr>
          <ns1:xfrm>
            <ns1:off x="530525" y="2209900"/>
            <ns1:ext cx="5801400" cy="483600"/>
          </ns1:xfrm>
          <ns1:prstGeom prst="rect">
            <ns1:avLst/>
          </ns1:prstGeom>
          <ns1:noFill/>
          <ns1:ln cap="flat" cmpd="sng" w="9525">
            <ns1:solidFill>
              <ns1:srgbClr val="ED7D3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rgbClr val="ED7D31"/>
                </ns1:solidFill>
                <ns1:latin typeface="BIZ UDPGothic"/>
                <ns1:ea typeface="BIZ UDPGothic"/>
                <ns1:cs typeface="BIZ UDPGothic"/>
                <ns1:sym typeface="BIZ UDPGothic"/>
              </ns1:rPr>
              <ns1:t>Image of hosting using special offers</ns1:t>
            </ns1:r>
            <ns1:endParaRPr b="1" i="0" sz="2400" u="none" cap="none" strike="noStrike">
              <ns1:solidFill>
                <ns1:srgbClr val="ED7D31"/>
              </ns1:solidFill>
              <ns1:latin typeface="BIZ UDPGothic"/>
              <ns1:ea typeface="BIZ UDPGothic"/>
              <ns1:cs typeface="BIZ UDPGothic"/>
              <ns1:sym typeface="BIZ UDPGothic"/>
            </ns1:endParaRPr>
          </ns1:p>
        </ns0:txBody>
      </ns0:sp>
      <ns0:sp>
        <ns0:nvSpPr>
          <ns0:cNvPr id="770" name="Google Shape;770;p29"/>
          <ns0:cNvSpPr/>
          <ns0:nvPr/>
        </ns0:nvSpPr>
        <ns0:spPr>
          <ns1:xfrm>
            <ns1:off x="3630176" y="4023875"/>
            <ns1:ext cx="1053900" cy="540600"/>
          </ns1:xfrm>
          <ns1:prstGeom prst="flowChartConnector">
            <ns1:avLst/>
          </ns1:prstGeom>
          <ns1:noFill/>
          <ns1:ln cap="flat" cmpd="sng" w="381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71" name="Google Shape;771;p2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72" name="Google Shape;772;p29"/>
          <ns0:cNvSpPr/>
          <ns0:nvPr/>
        </ns0:nvSpPr>
        <ns0:spPr>
          <ns1:xfrm>
            <ns1:off x="5648950" y="5574400"/>
            <ns1:ext cx="4762200" cy="8004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3688" y="-38466"/>
                </ns1:lnTo>
              </ns1:path>
            </ns1:pathLst>
          </ns1:custGeom>
          <ns1:solidFill>
            <ns1:schemeClr val="lt1"/>
          </ns1:solidFill>
          <ns1:ln cap="flat" cmpd="sng" w="25400">
            <ns1:solidFill>
              <ns1:srgbClr val="4F7CE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If hosting only once for the first time and canceling at the end of March (notification by the end of February),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Only the membership fee of 120,000 yen x 3 months will be charged.</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773" name="Google Shape;773;p29"/>
          <ns0:cNvSpPr/>
          <ns0:nvPr/>
        </ns0:nvSpPr>
        <ns0:spPr>
          <ns1:xfrm>
            <ns1:off x="8705461" y="3603330"/>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109362" y="2443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You can purchase additional audience slots at any time</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(at a cost-effective 10,000 yen each) to</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allowing additional webinars to be hosted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4" name="Google Shape;774;p29"/>
          <ns0:cNvSpPr/>
          <ns0:nvPr/>
        </ns0:nvSpPr>
        <ns0:spPr>
          <ns1:xfrm>
            <ns1:off x="1740231" y="5365101"/>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59501" y="578"/>
                </ns1:moveTo>
                <ns1:lnTo>
                  <ns1:pt x="82705" y="-8802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2"/>
                </ns1:solidFill>
                <ns1:latin typeface="BIZ UDPGothic"/>
                <ns1:ea typeface="BIZ UDPGothic"/>
                <ns1:cs typeface="BIZ UDPGothic"/>
                <ns1:sym typeface="BIZ UDPGothic"/>
              </ns1:rPr>
              <ns1:t>First 20 participants free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Immediately host a webinar for up to 30 participants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Webinar hosting available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5" name="Google Shape;775;p2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3.xml><?xml version="1.0" encoding="utf-8"?>
<ns0:sld xmlns:ns0="http://schemas.openxmlformats.org/presentationml/2006/main" xmlns:ns1="http://schemas.openxmlformats.org/drawingml/2006/main">
  <ns0:cSld>
    <ns0:spTree>
      <ns0:nvGrpSpPr>
        <ns0:cNvPr id="123" name="Shape 123"/>
        <ns0:cNvGrpSpPr/>
        <ns0:nvPr/>
      </ns0:nvGrpSpPr>
      <ns0:grpSpPr>
        <ns1:xfrm>
          <ns1:off x="0" y="0"/>
          <ns1:ext cx="0" cy="0"/>
          <ns1:chOff x="0" y="0"/>
          <ns1:chExt cx="0" cy="0"/>
        </ns1:xfrm>
      </ns0:grpSpPr>
      <ns0:sp>
        <ns0:nvSpPr>
          <ns0:cNvPr id="124" name="Google Shape;124;p3"/>
          <ns0:cNvSpPr txBox="1"/>
          <ns0:nvPr/>
        </ns0:nvSpPr>
        <ns0:spPr>
          <ns1:xfrm>
            <ns1:off x="1376043" y="2647691"/>
            <ns1:ext cx="708253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Hearing</ns1:t>
            </ns1:r>
            <ns1:endParaRPr b="0" i="0" sz="1400" u="none" cap="none" strike="noStrike">
              <ns1:solidFill>
                <ns1:srgbClr val="000000"/>
              </ns1:solidFill>
              <ns1:latin typeface="Arial"/>
              <ns1:ea typeface="Arial"/>
              <ns1:cs typeface="Arial"/>
              <ns1:sym typeface="Arial"/>
            </ns1:endParaRPr>
          </ns1:p>
        </ns0:txBody>
      </ns0:sp>
      <ns0:sp>
        <ns0:nvSpPr>
          <ns0:cNvPr id="125" name="Google Shape;125;p3"/>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6" name="Google Shape;126;p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7" name="Google Shape;127;p3"/>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30"/>
          <p:cNvPicPr preferRelativeResize="0"/>
          <p:nvPr/>
        </p:nvPicPr>
        <p:blipFill rotWithShape="1">
          <a:blip r:embed="rId3">
            <a:alphaModFix/>
          </a:blip>
          <a:srcRect b="0" l="0" r="0" t="0"/>
          <a:stretch/>
        </p:blipFill>
        <p:spPr>
          <a:xfrm>
            <a:off x="6350" y="0"/>
            <a:ext cx="12191998" cy="6827760"/>
          </a:xfrm>
          <a:prstGeom prst="rect">
            <a:avLst/>
          </a:prstGeom>
          <a:noFill/>
          <a:ln>
            <a:noFill/>
          </a:ln>
        </p:spPr>
      </p:pic>
      <p:cxnSp>
        <p:nvCxnSpPr>
          <p:cNvPr id="781" name="Google Shape;781;p30"/>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782" name="Google Shape;782;p30"/>
          <p:cNvSpPr/>
          <p:nvPr/>
        </p:nvSpPr>
        <p:spPr>
          <a:xfrm>
            <a:off x="12032139" y="-7625"/>
            <a:ext cx="153511" cy="75189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3" name="Google Shape;783;p30"/>
          <p:cNvSpPr txBox="1"/>
          <p:nvPr/>
        </p:nvSpPr>
        <p:spPr>
          <a:xfrm>
            <a:off x="10174940" y="6443538"/>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BFBFBF"/>
                </a:solidFill>
                <a:latin typeface="Arial"/>
                <a:ea typeface="Arial"/>
                <a:cs typeface="Arial"/>
                <a:sym typeface="Arial"/>
              </a:rPr>
              <a:t>©2018 MAJISEMI Inc.</a:t>
            </a:r>
            <a:endParaRPr b="0" i="0" sz="800" u="none" cap="none" strike="noStrike">
              <a:solidFill>
                <a:srgbClr val="BFBFBF"/>
              </a:solidFill>
              <a:latin typeface="Arial"/>
              <a:ea typeface="Arial"/>
              <a:cs typeface="Arial"/>
              <a:sym typeface="Arial"/>
            </a:endParaRPr>
          </a:p>
        </p:txBody>
      </p:sp>
      <p:sp>
        <p:nvSpPr>
          <p:cNvPr id="784" name="Google Shape;784;p3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BFBFBF"/>
                </a:solidFill>
                <a:latin typeface="Arial"/>
                <a:ea typeface="Arial"/>
                <a:cs typeface="Arial"/>
                <a:sym typeface="Arial"/>
              </a:rPr>
              <a:t>‹#›</a:t>
            </a:fld>
            <a:endParaRPr sz="800">
              <a:solidFill>
                <a:srgbClr val="BFBFBF"/>
              </a:solidFill>
              <a:latin typeface="Arial"/>
              <a:ea typeface="Arial"/>
              <a:cs typeface="Arial"/>
              <a:sym typeface="Arial"/>
            </a:endParaRPr>
          </a:p>
        </p:txBody>
      </p:sp>
    </p:spTree>
  </p:cSld>
  <p:clrMapOvr>
    <a:masterClrMapping/>
  </p:clrMapOvr>
</p:sld>
</file>

<file path=ppt/slides/slide31.xml><?xml version="1.0" encoding="utf-8"?>
<ns0:sld xmlns:ns0="http://schemas.openxmlformats.org/presentationml/2006/main" xmlns:ns1="http://schemas.openxmlformats.org/drawingml/2006/main">
  <ns0:cSld>
    <ns0:spTree>
      <ns0:nvGrpSpPr>
        <ns0:cNvPr id="789" name="Shape 789"/>
        <ns0:cNvGrpSpPr/>
        <ns0:nvPr/>
      </ns0:nvGrpSpPr>
      <ns0:grpSpPr>
        <ns1:xfrm>
          <ns1:off x="0" y="0"/>
          <ns1:ext cx="0" cy="0"/>
          <ns1:chOff x="0" y="0"/>
          <ns1:chExt cx="0" cy="0"/>
        </ns1:xfrm>
      </ns0:grpSpPr>
      <ns0:sp>
        <ns0:nvSpPr>
          <ns0:cNvPr id="790" name="Google Shape;790;p31"/>
          <ns0:cNvSpPr/>
          <ns0:nvPr/>
        </ns0:nvSpPr>
        <ns0:spPr>
          <ns1:xfrm>
            <ns1:off x="1193549" y="1363389"/>
            <ns1:ext cx="9602468" cy="3559331"/>
          </ns1:xfrm>
          <ns1:prstGeom prst="rect">
            <ns1:avLst/>
          </ns1:prstGeom>
          <ns1:noFill/>
          <ns1:ln cap="flat" cmpd="sng" w="127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791" name="Google Shape;791;p31"/>
          <ns0:cNvSpPr/>
          <ns0:nvPr/>
        </ns0:nvSpPr>
        <ns0:spPr>
          <ns1:xfrm>
            <ns1:off x="0" y="-13284"/>
            <ns1:ext cx="12192000"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92" name="Google Shape;792;p31"/>
          <ns0:cNvSpPr txBox="1"/>
          <ns0:nvPr/>
        </ns0:nvSpPr>
        <ns0:spPr>
          <ns1:xfrm>
            <ns1:off x="1001246" y="286594"/>
            <ns1:ext cx="10058739"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Take this opportunity to start with Majisemi!</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793" name="Google Shape;793;p31"/>
          <ns0:cNvGrpSpPr/>
          <ns0:nvPr/>
        </ns0:nvGrpSpPr>
        <ns0:grpSpPr>
          <ns1:xfrm>
            <ns1:off x="681485" y="319961"/>
            <ns1:ext cx="512064" cy="676656"/>
            <ns1:chOff x="676656" y="576072"/>
            <ns1:chExt cx="512064" cy="676656"/>
          </ns1:xfrm>
        </ns0:grpSpPr>
        <ns0:cxnSp>
          <ns0:nvCxnSpPr>
            <ns0:cNvPr id="794" name="Google Shape;794;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5" name="Google Shape;795;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grpSp>
        <ns0:nvGrpSpPr>
          <ns0:cNvPr id="796" name="Google Shape;796;p31"/>
          <ns0:cNvGrpSpPr/>
          <ns0:nvPr/>
        </ns0:nvGrpSpPr>
        <ns0:grpSpPr>
          <ns1:xfrm flipH="1">
            <ns1:off x="10695432" y="319961"/>
            <ns1:ext cx="512064" cy="676656"/>
            <ns1:chOff x="676656" y="576072"/>
            <ns1:chExt cx="512064" cy="676656"/>
          </ns1:xfrm>
        </ns0:grpSpPr>
        <ns0:cxnSp>
          <ns0:nvCxnSpPr>
            <ns0:cNvPr id="797" name="Google Shape;797;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8" name="Google Shape;798;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sp>
        <ns0:nvSpPr>
          <ns0:cNvPr id="799" name="Google Shape;799;p31"/>
          <ns0:cNvSpPr txBox="1"/>
          <ns0:nvPr/>
        </ns0:nvSpPr>
        <ns0:spPr>
          <ns1:xfrm>
            <ns1:off x="2842199" y="979458"/>
            <ns1:ext cx="6376832" cy="532800"/>
          </ns1:xfrm>
          <ns1:prstGeom prst="rect">
            <ns1:avLst/>
          </ns1:prstGeom>
          <ns1:noFill/>
          <ns1:ln>
            <ns1:noFill/>
          </ns1:ln>
        </ns0:spPr>
        <ns0:txBody>
          <ns1:bodyPr anchorCtr="0" anchor="ctr" bIns="45700" lIns="91425" spcFirstLastPara="1" rIns="91425" wrap="square" tIns="45700">
            <ns1:normAutofit fontScale="92500"/>
          </ns1:bodyPr>
          <ns1:lstStyle/>
          <ns1:p>
            <ns1:pPr indent="0" lvl="0" marL="0" marR="0" rtl="0" algn="ctr">
              <ns1:lnSpc>
                <ns1:spcPct val="90000"/>
              </ns1:lnSpc>
              <ns1:spcBef>
                <ns1:spcPts val="0"/>
              </ns1:spcBef>
              <ns1:spcAft>
                <ns1:spcPts val="0"/>
              </ns1:spcAft>
              <ns1:buClr>
                <ns1:schemeClr val="lt1"/>
              </ns1:buClr>
              <ns1:buSzPct val="108107"/>
              <ns1:buFont typeface="Arial"/>
              <ns1:buNone/>
            </ns1:pPr>
            <ns1:r>
              <ns1:rPr b="0" i="0" lang="ja-JP" sz="2000" u="none" cap="none" strike="noStrike">
                <ns1:solidFill>
                  <ns1:schemeClr val="lt1"/>
                </ns1:solidFill>
                <ns1:latin typeface="BIZ UDPGothic"/>
                <ns1:ea typeface="BIZ UDPGothic"/>
                <ns1:cs typeface="BIZ UDPGothic"/>
                <ns1:sym typeface="BIZ UDPGothic"/>
              </ns1:rPr>
              <ns1:t>Clients using Majisemi have shared feedback such as</ns1:t>
            </ns1:r>
            <ns1:endParaRPr b="0" i="0" sz="2000" u="none" cap="none" strike="noStrike">
              <ns1:solidFill>
                <ns1:schemeClr val="lt1"/>
              </ns1:solidFill>
              <ns1:latin typeface="BIZ UDPGothic"/>
              <ns1:ea typeface="BIZ UDPGothic"/>
              <ns1:cs typeface="BIZ UDPGothic"/>
              <ns1:sym typeface="BIZ UDPGothic"/>
            </ns1:endParaRPr>
          </ns1:p>
        </ns0:txBody>
      </ns0:sp>
      <ns0:sp>
        <ns0:nvSpPr>
          <ns0:cNvPr id="800" name="Google Shape;800;p31"/>
          <ns0:cNvSpPr txBox="1"/>
          <ns0:nvPr/>
        </ns0:nvSpPr>
        <ns0:spPr>
          <ns1:xfrm>
            <ns1:off x="1497300" y="3620688"/>
            <ns1:ext cx="9197400" cy="5328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16666"/>
              </ns1:lnSpc>
              <ns1:spcBef>
                <ns1:spcPts val="0"/>
              </ns1:spcBef>
              <ns1:spcAft>
                <ns1:spcPts val="0"/>
              </ns1:spcAft>
              <ns1:buClr>
                <ns1:schemeClr val="lt1"/>
              </ns1:buClr>
              <ns1:buSzPts val="20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We have received comments like these.</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And most client companies repeatedly host seminars with Majisemi.</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200000"/>
              </ns1:lnSpc>
              <ns1:spcBef>
                <ns1:spcPts val="0"/>
              </ns1:spcBef>
              <ns1:spcAft>
                <ns1:spcPts val="0"/>
              </ns1:spcAft>
              <ns1:buClr>
                <ns1:srgbClr val="000000"/>
              </ns1:buClr>
              <ns1:buSzPts val="1946"/>
              <ns1:buFont typeface="Arial"/>
              <ns1:buNone/>
            </ns1:pPr>
            <ns1:r>
              <ns1:rPr b="0" i="0" lang="ja-JP" sz="1800" u="none" cap="none" strike="noStrike">
                <ns1:solidFill>
                  <ns1:schemeClr val="lt1"/>
                </ns1:solidFill>
                <ns1:latin typeface="BIZ UDPGothic"/>
                <ns1:ea typeface="BIZ UDPGothic"/>
                <ns1:cs typeface="BIZ UDPGothic"/>
                <ns1:sym typeface="BIZ UDPGothic"/>
              </ns1:rPr>
              <ns1:t>However, you might have the following concerns.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chemeClr val="lt1"/>
              </ns1:buClr>
              <ns1:buSzPts val="20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grpSp>
        <ns0:nvGrpSpPr>
          <ns0:cNvPr id="801" name="Google Shape;801;p31"/>
          <ns0:cNvGrpSpPr/>
          <ns0:nvPr/>
        </ns0:nvGrpSpPr>
        <ns0:grpSpPr>
          <ns1:xfrm>
            <ns1:off x="790002" y="1366810"/>
            <ns1:ext cx="10485726" cy="1726593"/>
            <ns1:chOff x="514319" y="1542644"/>
            <ns1:chExt cx="10485726" cy="1726593"/>
          </ns1:xfrm>
        </ns0:grpSpPr>
        <ns0:sp>
          <ns0:nvSpPr>
            <ns0:cNvPr id="802" name="Google Shape;802;p31"/>
            <ns0:cNvSpPr/>
            <ns0:nvPr/>
          </ns0:nvSpPr>
          <ns0:spPr>
            <ns1:xfrm>
              <ns1:off x="2546199" y="2529989"/>
              <ns1:ext cx="6177000" cy="739248"/>
            </ns1:xfrm>
            <ns1:prstGeom prst="wedgeRoundRectCallout">
              <ns1:avLst>
                <ns1:gd fmla="val 61795" name="adj1"/>
                <ns1:gd fmla="val 12085"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3" name="Google Shape;803;p31"/>
            <ns0:cNvSpPr/>
            <ns0:nvPr/>
          </ns0:nvSpPr>
          <ns0:spPr>
            <ns1:xfrm>
              <ns1:off x="5600700" y="1658192"/>
              <ns1:ext cx="3962102" cy="691855"/>
            </ns1:xfrm>
            <ns1:prstGeom prst="wedgeRoundRectCallout">
              <ns1:avLst>
                <ns1:gd fmla="val 63218" name="adj1"/>
                <ns1:gd fmla="val 3851"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4" name="Google Shape;804;p31"/>
            <ns0:cNvSpPr txBox="1"/>
            <ns0:nvPr/>
          </ns0:nvSpPr>
          <ns0:spPr>
            <ns1:xfrm>
              <ns1:off x="2521692" y="2577742"/>
              <ns1:ext cx="61770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The staff (attendants and cast) were excellent,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making it easier to host seminars.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805" name="Google Shape;805;p31"/>
            <ns0:cNvSpPr txBox="1"/>
            <ns0:nvPr/>
          </ns0:nvSpPr>
          <ns0:spPr>
            <ns1:xfrm>
              <ns1:off x="5890427" y="1666864"/>
              <ns1:ext cx="3375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Awareness has increased, and inquiries from the web</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have also increased.</ns1:t>
              </ns1:r>
              <ns1:endParaRPr b="0" i="0" sz="1800" u="none" cap="none" strike="noStrike">
                <ns1:solidFill>
                  <ns1:schemeClr val="accent4"/>
                </ns1:solidFill>
                <ns1:latin typeface="BIZ UDPGothic"/>
                <ns1:ea typeface="BIZ UDPGothic"/>
                <ns1:cs typeface="BIZ UDPGothic"/>
                <ns1:sym typeface="BIZ UDPGothic"/>
              </ns1:endParaRPr>
            </ns1:p>
          </ns0:txBody>
        </ns0:sp>
        <ns0:grpSp>
          <ns0:nvGrpSpPr>
            <ns0:cNvPr id="806" name="Google Shape;806;p31"/>
            <ns0:cNvGrpSpPr/>
            <ns0:nvPr/>
          </ns0:nvGrpSpPr>
          <ns0:grpSpPr>
            <ns1:xfrm>
              <ns1:off x="661722" y="1760197"/>
              <ns1:ext cx="663593" cy="663593"/>
              <ns1:chOff x="237744" y="2139837"/>
              <ns1:chExt cx="828885" cy="828885"/>
            </ns1:xfrm>
          </ns0:grpSpPr>
          <ns0:sp>
            <ns0:nvSpPr>
              <ns0:cNvPr id="807" name="Google Shape;807;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8" name="Google Shape;808;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9" name="Google Shape;809;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0" name="Google Shape;810;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1" name="Google Shape;811;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12" name="Google Shape;812;p31"/>
            <ns0:cNvGrpSpPr/>
            <ns0:nvPr/>
          </ns0:nvGrpSpPr>
          <ns0:grpSpPr>
            <ns1:xfrm>
              <ns1:off x="9526607" y="2584378"/>
              <ns1:ext cx="663593" cy="663593"/>
              <ns1:chOff x="237744" y="2139837"/>
              <ns1:chExt cx="828885" cy="828885"/>
            </ns1:xfrm>
          </ns0:grpSpPr>
          <ns0:sp>
            <ns0:nvSpPr>
              <ns0:cNvPr id="813" name="Google Shape;813;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4" name="Google Shape;814;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5" name="Google Shape;815;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6" name="Google Shape;816;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7" name="Google Shape;817;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18" name="Google Shape;818;p31"/>
            <ns0:cNvSpPr/>
            <ns0:nvPr/>
          </ns0:nvSpPr>
          <ns0:spPr>
            <ns1:xfrm>
              <ns1:off x="2028085" y="1640778"/>
              <ns1:ext cx="3462528" cy="750588"/>
            </ns1:xfrm>
            <ns1:prstGeom prst="wedgeRoundRectCallout">
              <ns1:avLst>
                <ns1:gd fmla="val -67576" name="adj1"/>
                <ns1:gd fmla="val 9984"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9" name="Google Shape;819;p31"/>
            <ns0:cNvSpPr txBox="1"/>
            <ns0:nvPr/>
          </ns0:nvSpPr>
          <ns0:spPr>
            <ns1:xfrm>
              <ns1:off x="2466049" y="1691700"/>
              <ns1:ext cx="2586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The audience turnout is good,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and it leads to business negotiations.</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820" name="Google Shape;820;p31"/>
            <ns0:cNvCxnSpPr/>
            <ns0:nvPr/>
          </ns0:nvCxnSpPr>
          <ns0:spPr>
            <ns1:xfrm>
              <ns1:off x="634709" y="1677353"/>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21" name="Google Shape;821;p31"/>
            <ns0:cNvCxnSpPr/>
            <ns0:nvPr/>
          </ns0:nvCxnSpPr>
          <ns0:spPr>
            <ns1:xfrm>
              <ns1:off x="571659" y="1784459"/>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nvGrpSpPr>
            <ns0:cNvPr id="822" name="Google Shape;822;p31"/>
            <ns0:cNvGrpSpPr/>
            <ns0:nvPr/>
          </ns0:nvGrpSpPr>
          <ns0:grpSpPr>
            <ns1:xfrm>
              <ns1:off x="10156999" y="1542644"/>
              <ns1:ext cx="843046" cy="664977"/>
              <ns1:chOff x="1509459" y="3399061"/>
              <ns1:chExt cx="843046" cy="664977"/>
            </ns1:xfrm>
          </ns0:grpSpPr>
          <ns0:grpSp>
            <ns0:nvGrpSpPr>
              <ns0:cNvPr id="823" name="Google Shape;823;p31"/>
              <ns0:cNvGrpSpPr/>
              <ns0:nvPr/>
            </ns0:nvGrpSpPr>
            <ns0:grpSpPr>
              <ns1:xfrm>
                <ns1:off x="1509459" y="3400445"/>
                <ns1:ext cx="663593" cy="663593"/>
                <ns1:chOff x="237744" y="2139837"/>
                <ns1:chExt cx="828885" cy="828885"/>
              </ns1:xfrm>
            </ns0:grpSpPr>
            <ns0:sp>
              <ns0:nvSpPr>
                <ns0:cNvPr id="824" name="Google Shape;824;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5" name="Google Shape;825;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6" name="Google Shape;826;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7" name="Google Shape;827;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8" name="Google Shape;828;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29" name="Google Shape;829;p31"/>
              <ns0:cNvGrpSpPr/>
              <ns0:nvPr/>
            </ns0:nvGrpSpPr>
            <ns0:grpSpPr>
              <ns1:xfrm rot="5620264">
                <ns1:off x="2192012" y="3394131"/>
                <ns1:ext cx="145895" cy="166090"/>
                <ns1:chOff x="2050345" y="3723892"/>
                <ns1:chExt cx="145895" cy="166090"/>
              </ns1:xfrm>
            </ns0:grpSpPr>
            <ns0:cxnSp>
              <ns0:nvCxnSpPr>
                <ns0:cNvPr id="830" name="Google Shape;830;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1" name="Google Shape;831;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grpSp>
        <ns0:grpSp>
          <ns0:nvGrpSpPr>
            <ns0:cNvPr id="832" name="Google Shape;832;p31"/>
            <ns0:cNvGrpSpPr/>
            <ns0:nvPr/>
          </ns0:nvGrpSpPr>
          <ns0:grpSpPr>
            <ns1:xfrm rot="-835720">
              <ns1:off x="9332478" y="2614243"/>
              <ns1:ext cx="145895" cy="166090"/>
              <ns1:chOff x="2050345" y="3723892"/>
              <ns1:chExt cx="145895" cy="166090"/>
            </ns1:xfrm>
          </ns0:grpSpPr>
          <ns0:cxnSp>
            <ns0:nvCxnSpPr>
              <ns0:cNvPr id="833" name="Google Shape;833;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4" name="Google Shape;834;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cxnSp>
          <ns0:nvCxnSpPr>
            <ns0:cNvPr id="835" name="Google Shape;835;p31"/>
            <ns0:cNvCxnSpPr/>
            <ns0:nvPr/>
          </ns0:nvCxnSpPr>
          <ns0:spPr>
            <ns1:xfrm>
              <ns1:off x="514319" y="1884406"/>
              <ns1:ext cx="101391" cy="18901"/>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sp>
        <ns0:nvSpPr>
          <ns0:cNvPr id="836" name="Google Shape;836;p31"/>
          <ns0:cNvSpPr txBox="1"/>
          <ns0:nvPr/>
        </ns0:nvSpPr>
        <ns0:spPr>
          <ns1:xfrm>
            <ns1:off x="1229415" y="5377031"/>
            <ns1:ext cx="9602400" cy="14772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For such customers,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we offer the 'Majis</ns1:t>
            </ns1:r>
            <ns1:r>
              <ns1:rPr b="1" i="0" lang="ja-JP" sz="2400" u="none" cap="none" strike="noStrike">
                <ns1:solidFill>
                  <ns1:schemeClr val="accent5"/>
                </ns1:solidFill>
                <ns1:latin typeface="BIZ UDPGothic"/>
                <ns1:ea typeface="BIZ UDPGothic"/>
                <ns1:cs typeface="BIZ UDPGothic"/>
                <ns1:sym typeface="BIZ UDPGothic"/>
              </ns1:rPr>
              <ns1:t>emi Club Membership</ns1:t>
            </ns1:r>
            <ns1:r>
              <ns1:rPr b="0" i="0" lang="ja-JP" sz="2400" u="none" cap="none" strike="noStrike">
                <ns1:solidFill>
                  <ns1:schemeClr val="lt1"/>
                </ns1:solidFill>
                <ns1:latin typeface="BIZ UDPGothic"/>
                <ns1:ea typeface="BIZ UDPGothic"/>
                <ns1:cs typeface="BIZ UDPGothic"/>
                <ns1:sym typeface="BIZ UDPGothic"/>
              </ns1:rPr>
              <ns1:t> First 20 Participa</ns1:t>
            </ns1:r>
            <ns1:r>
              <ns1:rPr b="0" i="0" lang="ja-JP" sz="1800" u="none" cap="none" strike="noStrike">
                <ns1:solidFill>
                  <ns1:schemeClr val="lt1"/>
                </ns1:solidFill>
                <ns1:latin typeface="BIZ UDPGothic"/>
                <ns1:ea typeface="BIZ UDPGothic"/>
                <ns1:cs typeface="BIZ UDPGothic"/>
                <ns1:sym typeface="BIZ UDPGothic"/>
              </ns1:rPr>
              <ns1:t>nts Free' campaign.</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3600"/>
              <ns1:buFont typeface="Arial"/>
              <ns1:buNone/>
            </ns1:pPr>
            <ns1:r>
              <ns1:rPr b="0" i="0" lang="ja-JP" sz="3200" u="none" cap="none" strike="noStrike">
                <ns1:solidFill>
                  <ns1:schemeClr val="lt1"/>
                </ns1:solidFill>
                <ns1:latin typeface="BIZ UDPGothic"/>
                <ns1:ea typeface="BIZ UDPGothic"/>
                <ns1:cs typeface="BIZ UDPGothic"/>
                <ns1:sym typeface="BIZ UDPGothic"/>
              </ns1:rPr>
              <ns1:t>Please try Majisemi!</ns1:t>
            </ns1:r>
            <ns1:endParaRPr b="0" i="0" sz="3200" u="none" cap="none" strike="noStrike">
              <ns1:solidFill>
                <ns1:schemeClr val="lt1"/>
              </ns1:solidFill>
              <ns1:latin typeface="BIZ UDPGothic"/>
              <ns1:ea typeface="BIZ UDPGothic"/>
              <ns1:cs typeface="BIZ UDPGothic"/>
              <ns1:sym typeface="BIZ UDPGothic"/>
            </ns1:endParaRPr>
          </ns1:p>
        </ns0:txBody>
      </ns0:sp>
      <ns0:sp>
        <ns0:nvSpPr>
          <ns0:cNvPr id="837" name="Google Shape;837;p31"/>
          <ns0:cNvSpPr txBox="1"/>
          <ns0:nvPr/>
        </ns0:nvSpPr>
        <ns0:spPr>
          <ns1:xfrm>
            <ns1:off x="694000" y="4217851"/>
            <ns1:ext cx="10803900" cy="1316877"/>
          </ns1:xfrm>
          <ns1:prstGeom prst="rect">
            <ns1:avLst/>
          </ns1:prstGeom>
          <ns1:noFill/>
          <ns1:ln>
            <ns1:noFill/>
          </ns1:ln>
        </ns0:spPr>
        <ns0:txBody>
          <ns1:bodyPr anchorCtr="0" anchor="t" bIns="45700" lIns="91425" spcFirstLastPara="1" rIns="91425" wrap="square" tIns="45700">
            <ns1:normAutofit/>
          </ns1:bodyPr>
          <ns1:lstStyle/>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"Will the target companies really attend?"</ns1:t>
            </ns1:r>
            <ns1:endParaRPr b="1" i="0" sz="2800" u="none" cap="none" strike="noStrike">
              <ns1:solidFill>
                <ns1:srgbClr val="FAEFB1"/>
              </ns1:solidFill>
              <ns1:latin typeface="BIZ UDPGothic"/>
              <ns1:ea typeface="BIZ UDPGothic"/>
              <ns1:cs typeface="BIZ UDPGothic"/>
              <ns1:sym typeface="BIZ UDPGothic"/>
            </ns1:endParaRPr>
          </ns1:p>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"How much easier will the operation become?"</ns1:t>
            </ns1:r>
            <ns1:endParaRPr b="1" i="0" sz="2800" u="none" cap="none" strike="noStrike">
              <ns1:solidFill>
                <ns1:srgbClr val="FAEFB1"/>
              </ns1:solidFill>
              <ns1:latin typeface="BIZ UDPGothic"/>
              <ns1:ea typeface="BIZ UDPGothic"/>
              <ns1:cs typeface="BIZ UDPGothic"/>
              <ns1:sym typeface="BIZ UDPGothic"/>
            </ns1:endParaRPr>
          </ns1:p>
        </ns0:txBody>
      </ns0:sp>
      <ns0:sp>
        <ns0:nvSpPr>
          <ns0:cNvPr id="838" name="Google Shape;838;p3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839" name="Google Shape;839;p31"/>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2.xml><?xml version="1.0" encoding="utf-8"?>
<ns0:sld xmlns:ns0="http://schemas.openxmlformats.org/presentationml/2006/main" xmlns:ns1="http://schemas.openxmlformats.org/drawingml/2006/main">
  <ns0:cSld>
    <ns0:spTree>
      <ns0:nvGrpSpPr>
        <ns0:cNvPr id="844" name="Shape 844"/>
        <ns0:cNvGrpSpPr/>
        <ns0:nvPr/>
      </ns0:nvGrpSpPr>
      <ns0:grpSpPr>
        <ns1:xfrm>
          <ns1:off x="0" y="0"/>
          <ns1:ext cx="0" cy="0"/>
          <ns1:chOff x="0" y="0"/>
          <ns1:chExt cx="0" cy="0"/>
        </ns1:xfrm>
      </ns0:grpSpPr>
      <ns0:sp>
        <ns0:nvSpPr>
          <ns0:cNvPr id="845" name="Google Shape;845;p32"/>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(For your reference) Other information</ns1:t>
            </ns1:r>
            <ns1:endParaRPr b="0" i="0" sz="1400" u="none" cap="none" strike="noStrike">
              <ns1:solidFill>
                <ns1:srgbClr val="000000"/>
              </ns1:solidFill>
              <ns1:latin typeface="Arial"/>
              <ns1:ea typeface="Arial"/>
              <ns1:cs typeface="Arial"/>
              <ns1:sym typeface="Arial"/>
            </ns1:endParaRPr>
          </ns1:p>
        </ns0:txBody>
      </ns0:sp>
      <ns0:sp>
        <ns0:nvSpPr>
          <ns0:cNvPr id="846" name="Google Shape;846;p3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47" name="Google Shape;847;p32"/>
          <ns0:cNvSpPr txBox="1"/>
          <ns0:nvPr/>
        </ns0:nvSpPr>
        <ns0:spPr>
          <ns1:xfrm>
            <ns1:off x="1361529" y="2392740"/>
            <ns1:ext cx="3417989"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~Please check later~</ns1:t>
            </ns1:r>
            <ns1:endParaRPr b="0" i="0" sz="20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33.xml><?xml version="1.0" encoding="utf-8"?>
<ns0:sld xmlns:ns0="http://schemas.openxmlformats.org/presentationml/2006/main" xmlns:ns1="http://schemas.openxmlformats.org/drawingml/2006/main" xmlns:ns2="http://schemas.openxmlformats.org/officeDocument/2006/relationships">
  <ns0:cSld>
    <ns0:spTree>
      <ns0:nvGrpSpPr>
        <ns0:cNvPr id="851" name="Shape 851"/>
        <ns0:cNvGrpSpPr/>
        <ns0:nvPr/>
      </ns0:nvGrpSpPr>
      <ns0:grpSpPr>
        <ns1:xfrm>
          <ns1:off x="0" y="0"/>
          <ns1:ext cx="0" cy="0"/>
          <ns1:chOff x="0" y="0"/>
          <ns1:chExt cx="0" cy="0"/>
        </ns1:xfrm>
      </ns0:grpSpPr>
      <ns0:sp>
        <ns0:nvSpPr>
          <ns0:cNvPr id="852" name="Google Shape;852;p33"/>
          <ns0:cNvSpPr/>
          <ns0:nvPr/>
        </ns0:nvSpPr>
        <ns0:spPr>
          <ns1:xfrm>
            <ns1:off x="301520" y="1599912"/>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53" name="Google Shape;853;p33"/>
          <ns0:cNvSpPr txBox="1"/>
          <ns0:nvPr/>
        </ns0:nvSpPr>
        <ns0:spPr>
          <ns1:xfrm>
            <ns1:off x="801958" y="2256028"/>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854" name="Google Shape;854;p33"/>
          <ns0:cNvPicPr preferRelativeResize="0"/>
          <ns0:nvPr/>
        </ns0:nvPicPr>
        <ns0:blipFill rotWithShape="1">
          <ns1:blip ns2:embed="rId3">
            <ns1:alphaModFix/>
          </ns1:blip>
          <ns1:srcRect b="0" l="0" r="0" t="0"/>
          <ns1:stretch/>
        </ns0:blipFill>
        <ns0:spPr>
          <ns1:xfrm>
            <ns1:off x="1057966" y="1710082"/>
            <ns1:ext cx="538210" cy="543336"/>
          </ns1:xfrm>
          <ns1:prstGeom prst="rect">
            <ns1:avLst/>
          </ns1:prstGeom>
          <ns1:noFill/>
          <ns1:ln>
            <ns1:noFill/>
          </ns1:ln>
        </ns0:spPr>
      </ns0:pic>
      <ns0:cxnSp>
        <ns0:nvCxnSpPr>
          <ns0:cNvPr id="855" name="Google Shape;855;p3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856" name="Google Shape;856;p3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57" name="Google Shape;857;p33"/>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858" name="Google Shape;858;p33"/>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859" name="Google Shape;859;p33"/>
          <ns0:cNvSpPr txBox="1"/>
          <ns0:nvPr/>
        </ns0:nvSpPr>
        <ns0:spPr>
          <ns1:xfrm>
            <ns1:off x="252548" y="763664"/>
            <ns1:ext cx="607475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Delegate your webinar operations to us</ns1:t>
            </ns1:r>
            <ns1:endParaRPr b="0" i="0" sz="1400" u="none" cap="none" strike="noStrike">
              <ns1:solidFill>
                <ns1:srgbClr val="000000"/>
              </ns1:solidFill>
              <ns1:latin typeface="Arial"/>
              <ns1:ea typeface="Arial"/>
              <ns1:cs typeface="Arial"/>
              <ns1:sym typeface="Arial"/>
            </ns1:endParaRPr>
          </ns1:p>
        </ns0:txBody>
      </ns0:sp>
      <ns0:sp>
        <ns0:nvSpPr>
          <ns0:cNvPr id="860" name="Google Shape;860;p33"/>
          <ns0:cNvSpPr/>
          <ns0:nvPr/>
        </ns0:nvSpPr>
        <ns0:spPr>
          <ns1:xfrm>
            <ns1:off x="301520" y="1586760"/>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1" name="Google Shape;861;p33"/>
          <ns0:cNvSpPr txBox="1"/>
          <ns0:nvPr/>
        </ns0:nvSpPr>
        <ns0:spPr>
          <ns1:xfrm>
            <ns1:off x="2117479" y="1663570"/>
            <ns1:ext cx="989672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A dedicated planning manager will create the title and announcement text!</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862" name="Google Shape;862;p33"/>
          <ns0:cNvSpPr/>
          <ns0:nvPr/>
        </ns0:nvSpPr>
        <ns0:spPr>
          <ns1:xfrm>
            <ns1:off x="301520" y="4108282"/>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3" name="Google Shape;863;p33"/>
          <ns0:cNvSpPr txBox="1"/>
          <ns0:nvPr/>
        </ns0:nvSpPr>
        <ns0:spPr>
          <ns1:xfrm>
            <ns1:off x="2145538" y="2189387"/>
            <ns1:ext cx="9865549"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 Majisemi planning specialist with IT knowledge will collaborate with you to create a webinar plan that achieves audience acquisition and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4" name="Google Shape;864;p33"/>
          <ns0:cNvSpPr/>
          <ns0:nvPr/>
        </ns0:nvSpPr>
        <ns0:spPr>
          <ns1:xfrm>
            <ns1:off x="301520" y="4102056"/>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65" name="Google Shape;865;p33"/>
          <ns0:cNvSpPr txBox="1"/>
          <ns0:nvPr/>
        </ns0:nvSpPr>
        <ns0:spPr>
          <ns1:xfrm>
            <ns1:off x="2117479" y="4165714"/>
            <ns1:ext cx="9896721" cy="4308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200"/>
              <ns1:buFont typeface="Arial"/>
              <ns1:buNone/>
            </ns1:pPr>
            <ns1:r>
              <ns1:rPr b="1" i="0" lang="ja-JP" sz="2200" u="none" cap="none" strike="noStrike">
                <ns1:solidFill>
                  <ns1:schemeClr val="lt1"/>
                </ns1:solidFill>
                <ns1:latin typeface="BIZ UDPGothic"/>
                <ns1:ea typeface="BIZ UDPGothic"/>
                <ns1:cs typeface="BIZ UDPGothic"/>
                <ns1:sym typeface="BIZ UDPGothic"/>
              </ns1:rPr>
              <ns1:t>Attendants (seminar secretariat) will support you until the webinar is hosted!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6" name="Google Shape;866;p33"/>
          <ns0:cNvSpPr txBox="1"/>
          <ns0:nvPr/>
        </ns0:nvSpPr>
        <ns0:spPr>
          <ns1:xfrm>
            <ns1:off x="2145539" y="4602631"/>
            <ns1:ext cx="986554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An attendant with experience in managing 1,000 seminars annually will accompany you until the seminar is held.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Feel free to consult us with any concerns!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7" name="Google Shape;867;p33"/>
          <ns0:cNvSpPr txBox="1"/>
          <ns0:nvPr/>
        </ns0:nvSpPr>
        <ns0:spPr>
          <ns1:xfrm>
            <ns1:off x="461083" y="4664218"/>
            <ns1:ext cx="1630376"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Attendant</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 secretariat)</ns1:t>
            </ns1:r>
            <ns1:endParaRPr b="0" i="0" sz="11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868" name="Google Shape;868;p33"/>
          <ns0:cNvPicPr preferRelativeResize="0"/>
          <ns0:nvPr/>
        </ns0:nvPicPr>
        <ns0:blipFill rotWithShape="1">
          <ns1:blip ns2:embed="rId4">
            <ns1:alphaModFix/>
          </ns1:blip>
          <ns1:srcRect b="0" l="0" r="0" t="0"/>
          <ns1:stretch/>
        </ns0:blipFill>
        <ns0:spPr>
          <ns1:xfrm>
            <ns1:off x="954179" y="4141747"/>
            <ns1:ext cx="644185" cy="548242"/>
          </ns1:xfrm>
          <ns1:prstGeom prst="rect">
            <ns1:avLst/>
          </ns1:prstGeom>
          <ns1:noFill/>
          <ns1:ln>
            <ns1:noFill/>
          </ns1:ln>
        </ns0:spPr>
      </ns0:pic>
      <ns0:sp>
        <ns0:nvSpPr>
          <ns0:cNvPr id="869" name="Google Shape;869;p33"/>
          <ns0:cNvSpPr/>
          <ns0:nvPr/>
        </ns0:nvSpPr>
        <ns0:spPr>
          <ns1:xfrm>
            <ns1:off x="584950" y="2832425"/>
            <ns1:ext cx="2703300" cy="1098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Final application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enter product name, product information, target, and pain points into the management system.</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870" name="Google Shape;870;p33"/>
          <ns0:cNvSpPr txBox="1"/>
          <ns0:nvPr/>
        </ns0:nvSpPr>
        <ns0:spPr>
          <ns1:xfrm>
            <ns1:off x="6775924" y="3421089"/>
            <ns1:ext cx="87556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By email</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Confirmation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1" name="Google Shape;871;p33"/>
          <ns0:cNvSpPr txBox="1"/>
          <ns0:nvPr/>
        </ns0:nvSpPr>
        <ns0:spPr>
          <ns1:xfrm>
            <ns1:off x="10469220" y="2861070"/>
            <ns1:ext cx="1239300" cy="954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Our company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Publishing the attraction page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2" name="Google Shape;872;p33"/>
          <ns0:cNvSpPr/>
          <ns0:nvPr/>
        </ns0:nvSpPr>
        <ns0:spPr>
          <ns1:xfrm>
            <ns1:off x="391150" y="2744400"/>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STEP1</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3" name="Google Shape;873;p33"/>
          <ns0:cNvSpPr/>
          <ns0:nvPr/>
        </ns0:nvSpPr>
        <ns0:spPr>
          <ns1:xfrm>
            <ns1:off x="3560225" y="2845325"/>
            <ns1:ext cx="3192900" cy="10860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hold a one-hour meeting online.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align details based on the preliminary information.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4" name="Google Shape;874;p33"/>
          <ns0:cNvSpPr/>
          <ns0:nvPr/>
        </ns0:nvSpPr>
        <ns0:spPr>
          <ns1:xfrm>
            <ns1:off x="3405126" y="2744400"/>
            <ns1:ext cx="7464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STEP2</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5" name="Google Shape;875;p33"/>
          <ns0:cNvSpPr/>
          <ns0:nvPr/>
        </ns0:nvSpPr>
        <ns0:spPr>
          <ns1:xfrm>
            <ns1:off x="7651475" y="2868325"/>
            <ns1:ext cx="2663400" cy="1062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 finalized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6" name="Google Shape;876;p33"/>
          <ns0:cNvSpPr/>
          <ns0:nvPr/>
        </ns0:nvSpPr>
        <ns0:spPr>
          <ns1:xfrm>
            <ns1:off x="7523242" y="2754425"/>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STEP3</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7" name="Google Shape;877;p33"/>
          <ns0:cNvSpPr/>
          <ns0:nvPr/>
        </ns0:nvSpPr>
        <ns0:spPr>
          <ns1:xfrm rot="5400000">
            <ns1:off x="10267163" y="3251764"/>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8" name="Google Shape;878;p33"/>
          <ns0:cNvSpPr/>
          <ns0:nvPr/>
        </ns0:nvSpPr>
        <ns0:spPr>
          <ns1:xfrm rot="5400000">
            <ns1:off x="6706885" y="3225002"/>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9" name="Google Shape;879;p33"/>
          <ns0:cNvSpPr/>
          <ns0:nvPr/>
        </ns0:nvSpPr>
        <ns0:spPr>
          <ns1:xfrm rot="5400000">
            <ns1:off x="3234851" y="322498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0" name="Google Shape;880;p33"/>
          <ns0:cNvSpPr/>
          <ns0:nvPr/>
        </ns0:nvSpPr>
        <ns0:spPr>
          <ns1:xfrm>
            <ns1:off x="594603" y="5271240"/>
            <ns1:ext cx="214190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Publication of the recruitment page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Creation of the application page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1" name="Google Shape;881;p33"/>
          <ns0:cNvSpPr/>
          <ns0:nvPr/>
        </ns0:nvSpPr>
        <ns0:spPr>
          <ns1:xfrm>
            <ns1:off x="400814"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STEP4</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2" name="Google Shape;882;p33"/>
          <ns0:cNvSpPr/>
          <ns0:nvPr/>
        </ns0:nvSpPr>
        <ns0:spPr>
          <ns1:xfrm rot="5400000">
            <ns1:off x="2685716"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3" name="Google Shape;883;p33"/>
          <ns0:cNvSpPr/>
          <ns0:nvPr/>
        </ns0:nvSpPr>
        <ns0:spPr>
          <ns1:xfrm>
            <ns1:off x="3404538" y="5271240"/>
            <ns1:ext cx="1708047"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Handling of applicants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・Responding to inq</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uiries
・Reminders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・Issuing the participation URL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4" name="Google Shape;884;p33"/>
          <ns0:cNvSpPr/>
          <ns0:nvPr/>
        </ns0:nvSpPr>
        <ns0:spPr>
          <ns1:xfrm>
            <ns1:off x="2776895"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 5</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885" name="Google Shape;885;p33"/>
          <ns0:cNvSpPr/>
          <ns0:nvPr/>
        </ns0:nvSpPr>
        <ns0:spPr>
          <ns1:xfrm rot="5400000">
            <ns1:off x="5061797"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6" name="Google Shape;886;p33"/>
          <ns0:cNvSpPr/>
          <ns0:nvPr/>
        </ns0:nvSpPr>
        <ns0:spPr>
          <ns1:xfrm>
            <ns1:off x="5415676" y="5258088"/>
            <ns1:ext cx="267548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Rehearsal</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・Confirming the day's flow and requests</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
・Checking the speaker's connection env</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ironment
・Confirming preparation status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7" name="Google Shape;887;p33"/>
          <ns0:cNvSpPr/>
          <ns0:nvPr/>
        </ns0:nvSpPr>
        <ns0:spPr>
          <ns1:xfrm>
            <ns1:off x="5170572" y="5220864"/>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STEP6</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8" name="Google Shape;888;p33"/>
          <ns0:cNvSpPr/>
          <ns0:nvPr/>
        </ns0:nvSpPr>
        <ns0:spPr>
          <ns1:xfrm rot="5400000">
            <ns1:off x="8052274" y="5726866"/>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9" name="Google Shape;889;p33"/>
          <ns0:cNvSpPr/>
          <ns0:nvPr/>
        </ns0:nvSpPr>
        <ns0:spPr>
          <ns1:xfrm>
            <ns1:off x="8359402" y="5246604"/>
            <ns1:ext cx="1640054"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On the day</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・Collecting surveys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90" name="Google Shape;890;p33"/>
          <ns0:cNvSpPr/>
          <ns0:nvPr/>
        </ns0:nvSpPr>
        <ns0:spPr>
          <ns1:xfrm rot="5400000">
            <ns1:off x="9954035"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1" name="Google Shape;891;p33"/>
          <ns0:cNvSpPr/>
          <ns0:nvPr/>
        </ns0:nvSpPr>
        <ns0:spPr>
          <ns1:xfrm>
            <ns1:off x="10267700" y="5261235"/>
            <ns1:ext cx="1371094" cy="1166896"/>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Report creation</ns1:t>
            </ns1:r>
            <ns1:endParaRPr b="0" i="0" sz="1050" u="none" cap="none" strike="noStrike">
              <ns1:solidFill>
                <ns1:schemeClr val="accent4"/>
              </ns1:solidFill>
              <ns1:latin typeface="BIZ UDPGothic"/>
              <ns1:ea typeface="BIZ UDPGothic"/>
              <ns1:cs typeface="BIZ UDPGothic"/>
              <ns1:sym typeface="BIZ UDPGothic"/>
            </ns1:endParaRPr>
          </ns1:p>
        </ns0:txBody>
      </ns0:sp>
      <ns0:grpSp>
        <ns0:nvGrpSpPr>
          <ns0:cNvPr id="892" name="Google Shape;892;p33"/>
          <ns0:cNvGrpSpPr/>
          <ns0:nvPr/>
        </ns0:nvGrpSpPr>
        <ns0:grpSpPr>
          <ns1:xfrm rot="-721227">
            <ns1:off x="7013610" y="2941875"/>
            <ns1:ext cx="379952" cy="459675"/>
            <ns1:chOff x="5943600" y="6791161"/>
            <ns1:chExt cx="1056873" cy="1265969"/>
          </ns1:xfrm>
        </ns0:grpSpPr>
        <ns0:sp>
          <ns0:nvSpPr>
            <ns0:cNvPr id="893" name="Google Shape;893;p33"/>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94" name="Google Shape;894;p33"/>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95" name="Google Shape;895;p33"/>
          <ns0:cNvSpPr/>
          <ns0:nvPr/>
        </ns0:nvSpPr>
        <ns0:spPr>
          <ns1:xfrm rot="5400000">
            <ns1:off x="321042"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896" name="Google Shape;896;p33"/>
          <ns0:cNvGrpSpPr/>
          <ns0:nvPr/>
        </ns0:nvGrpSpPr>
        <ns0:grpSpPr>
          <ns1:xfrm>
            <ns1:off x="7366270" y="5034687"/>
            <ns1:ext cx="875622" cy="678944"/>
            <ns1:chOff x="7366270" y="5034687"/>
            <ns1:chExt cx="875622" cy="678944"/>
          </ns1:xfrm>
        </ns0:grpSpPr>
        <ns0:sp>
          <ns0:nvSpPr>
            <ns0:cNvPr id="897" name="Google Shape;897;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8" name="Google Shape;898;p33"/>
            <ns0:cNvSpPr txBox="1"/>
            <ns0:nvPr/>
          </ns0:nvSpPr>
          <ns0:spPr>
            <ns1:xfrm>
              <ns1:off x="7366270" y="5386269"/>
              <ns1:ext cx="875622" cy="2461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Cast</ns1:t>
              </ns1:r>
              <ns1:endParaRPr b="0" i="0" sz="100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899" name="Google Shape;899;p33"/>
            <ns0:cNvPicPr preferRelativeResize="0"/>
            <ns0:nvPr/>
          </ns0:nvPicPr>
          <ns0:blipFill rotWithShape="1">
            <ns1:blip ns2:embed="rId5">
              <ns1:alphaModFix/>
            </ns1:blip>
            <ns1:srcRect b="15736" l="0" r="0" t="0"/>
            <ns1:stretch/>
          </ns0:blipFill>
          <ns0:spPr>
            <ns1:xfrm>
              <ns1:off x="7638252" y="5056360"/>
              <ns1:ext cx="437032" cy="368257"/>
            </ns1:xfrm>
            <ns1:prstGeom prst="rect">
              <ns1:avLst/>
            </ns1:prstGeom>
            <ns1:noFill/>
            <ns1:ln>
              <ns1:noFill/>
            </ns1:ln>
          </ns0:spPr>
        </ns0:pic>
        <ns0:pic>
          <ns0:nvPicPr>
            <ns0:cNvPr descr="無線マイク 単色塗りつぶし" id="900" name="Google Shape;900;p33"/>
            <ns0:cNvPicPr preferRelativeResize="0"/>
            <ns0:nvPr/>
          </ns0:nvPicPr>
          <ns0:blipFill rotWithShape="1">
            <ns1:blip ns2:embed="rId6">
              <ns1:alphaModFix/>
            </ns1:blip>
            <ns1:srcRect b="0" l="0" r="0" t="0"/>
            <ns1:stretch/>
          </ns0:blipFill>
          <ns0:spPr>
            <ns1:xfrm>
              <ns1:off x="7531374" y="5184078"/>
              <ns1:ext cx="250314" cy="250314"/>
            </ns1:xfrm>
            <ns1:prstGeom prst="rect">
              <ns1:avLst/>
            </ns1:prstGeom>
            <ns1:noFill/>
            <ns1:ln>
              <ns1:noFill/>
            </ns1:ln>
          </ns0:spPr>
        </ns0:pic>
      </ns0:grpSp>
      <ns0:grpSp>
        <ns0:nvGrpSpPr>
          <ns0:cNvPr id="901" name="Google Shape;901;p33"/>
          <ns0:cNvGrpSpPr/>
          <ns0:nvPr/>
        </ns0:nvGrpSpPr>
        <ns0:grpSpPr>
          <ns1:xfrm>
            <ns1:off x="9288838" y="5034687"/>
            <ns1:ext cx="875622" cy="678944"/>
            <ns1:chOff x="7366270" y="5034687"/>
            <ns1:chExt cx="875622" cy="678944"/>
          </ns1:xfrm>
        </ns0:grpSpPr>
        <ns0:sp>
          <ns0:nvSpPr>
            <ns0:cNvPr id="902" name="Google Shape;902;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03" name="Google Shape;903;p33"/>
            <ns0:cNvSpPr txBox="1"/>
            <ns0:nvPr/>
          </ns0:nvSpPr>
          <ns0:spPr>
            <ns1:xfrm>
              <ns1:off x="7366270" y="5386269"/>
              <ns1:ext cx="875622" cy="25387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accent4"/>
                  </ns1:solidFill>
                  <ns1:latin typeface="BIZ UDPGothic"/>
                  <ns1:ea typeface="BIZ UDPGothic"/>
                  <ns1:cs typeface="BIZ UDPGothic"/>
                  <ns1:sym typeface="BIZ UDPGothic"/>
                </ns1:rPr>
                <ns1:t>Cast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904" name="Google Shape;904;p33"/>
            <ns0:cNvPicPr preferRelativeResize="0"/>
            <ns0:nvPr/>
          </ns0:nvPicPr>
          <ns0:blipFill rotWithShape="1">
            <ns1:blip ns2:embed="rId5">
              <ns1:alphaModFix/>
            </ns1:blip>
            <ns1:srcRect b="15736" l="0" r="0" t="0"/>
            <ns1:stretch/>
          </ns0:blipFill>
          <ns0:spPr>
            <ns1:xfrm>
              <ns1:off x="7638252" y="5061676"/>
              <ns1:ext cx="437032" cy="368257"/>
            </ns1:xfrm>
            <ns1:prstGeom prst="rect">
              <ns1:avLst/>
            </ns1:prstGeom>
            <ns1:noFill/>
            <ns1:ln>
              <ns1:noFill/>
            </ns1:ln>
          </ns0:spPr>
        </ns0:pic>
        <ns0:pic>
          <ns0:nvPicPr>
            <ns0:cNvPr descr="無線マイク 単色塗りつぶし" id="905" name="Google Shape;905;p33"/>
            <ns0:cNvPicPr preferRelativeResize="0"/>
            <ns0:nvPr/>
          </ns0:nvPicPr>
          <ns0:blipFill rotWithShape="1">
            <ns1:blip ns2:embed="rId6">
              <ns1:alphaModFix/>
            </ns1:blip>
            <ns1:srcRect b="0" l="0" r="0" t="0"/>
            <ns1:stretch/>
          </ns0:blipFill>
          <ns0:spPr>
            <ns1:xfrm>
              <ns1:off x="7531374" y="5189394"/>
              <ns1:ext cx="250314" cy="250314"/>
            </ns1:xfrm>
            <ns1:prstGeom prst="rect">
              <ns1:avLst/>
            </ns1:prstGeom>
            <ns1:noFill/>
            <ns1:ln>
              <ns1:noFill/>
            </ns1:ln>
          </ns0:spPr>
        </ns0:pic>
      </ns0:grpSp>
      <ns0:sp>
        <ns0:nvSpPr>
          <ns0:cNvPr id="906" name="Google Shape;906;p3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07" name="Google Shape;907;p3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08" name="Google Shape;908;p3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4.xml><?xml version="1.0" encoding="utf-8"?>
<ns0:sld xmlns:ns0="http://schemas.openxmlformats.org/presentationml/2006/main" xmlns:ns1="http://schemas.openxmlformats.org/drawingml/2006/main" xmlns:ns2="http://schemas.openxmlformats.org/officeDocument/2006/relationships">
  <ns0:cSld>
    <ns0:spTree>
      <ns0:nvGrpSpPr>
        <ns0:cNvPr id="912" name="Shape 912"/>
        <ns0:cNvGrpSpPr/>
        <ns0:nvPr/>
      </ns0:nvGrpSpPr>
      <ns0:grpSpPr>
        <ns1:xfrm>
          <ns1:off x="0" y="0"/>
          <ns1:ext cx="0" cy="0"/>
          <ns1:chOff x="0" y="0"/>
          <ns1:chExt cx="0" cy="0"/>
        </ns1:xfrm>
      </ns0:grpSpPr>
      <ns0:sp>
        <ns0:nvSpPr>
          <ns0:cNvPr id="913" name="Google Shape;913;p34"/>
          <ns0:cNvSpPr/>
          <ns0:nvPr/>
        </ns0:nvSpPr>
        <ns0:spPr>
          <ns1:xfrm>
            <ns1:off x="285750" y="1549400"/>
            <ns1:ext cx="11472000" cy="65100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cxnSp>
        <ns0:nvCxnSpPr>
          <ns0:cNvPr id="914" name="Google Shape;914;p34"/>
          <ns0:cNvCxnSpPr/>
          <ns0:nvPr/>
        </ns0:nvCxnSpPr>
        <ns0:spPr>
          <ns1:xfrm>
            <ns1:off x="6350" y="79979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15" name="Google Shape;915;p34"/>
          <ns0:cNvSpPr/>
          <ns0:nvPr/>
        </ns0:nvSpPr>
        <ns0:spPr>
          <ns1:xfrm>
            <ns1:off x="12028601" y="-53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16" name="Google Shape;916;p34"/>
          <ns0:cNvSpPr txBox="1"/>
          <ns0:nvPr/>
        </ns0:nvSpPr>
        <ns0:spPr>
          <ns1:xfrm>
            <ns1:off x="221196" y="101835"/>
            <ns1:ext cx="6230400" cy="5862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17" name="Google Shape;917;p34"/>
          <ns0:cNvSpPr/>
          <ns0:nvPr/>
        </ns0:nvSpPr>
        <ns0:spPr>
          <ns1:xfrm>
            <ns1:off x="3015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918" name="Google Shape;918;p34"/>
          <ns0:cNvSpPr txBox="1"/>
          <ns0:nvPr/>
        </ns0:nvSpPr>
        <ns0:spPr>
          <ns1:xfrm>
            <ns1:off x="252730" y="765175"/>
            <ns1:ext cx="101301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Dedicated support from the planning stage</ns1:t>
            </ns1:r>
            <ns1:endParaRPr b="1" i="0" sz="3600" u="none" cap="none" strike="noStrike">
              <ns1:solidFill>
                <ns1:schemeClr val="accent4"/>
              </ns1:solidFill>
              <ns1:latin typeface="BIZ UDPGothic"/>
              <ns1:ea typeface="BIZ UDPGothic"/>
              <ns1:cs typeface="BIZ UDPGothic"/>
              <ns1:sym typeface="BIZ UDPGothic"/>
            </ns1:endParaRPr>
          </ns1:p>
        </ns0:txBody>
      </ns0:sp>
      <ns0:sp>
        <ns0:nvSpPr>
          <ns0:cNvPr id="919" name="Google Shape;919;p34"/>
          <ns0:cNvSpPr/>
          <ns0:nvPr/>
        </ns0:nvSpPr>
        <ns0:spPr>
          <ns1:xfrm>
            <ns1:off x="301625" y="1586865"/>
            <ns1:ext cx="11439600" cy="4909200"/>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　　　　　　　</ns1:t>
            </ns1:r>
            <ns1:endParaRPr b="0" i="0" sz="2800" u="none" cap="none" strike="noStrike">
              <ns1:solidFill>
                <ns1:schemeClr val="accent4"/>
              </ns1:solidFill>
              <ns1:latin typeface="BIZ UDPGothic"/>
              <ns1:ea typeface="BIZ UDPGothic"/>
              <ns1:cs typeface="BIZ UDPGothic"/>
              <ns1:sym typeface="BIZ UDPGothic"/>
            </ns1:endParaRPr>
          </ns1:p>
        </ns0:txBody>
      </ns0:sp>
      <ns0:sp>
        <ns0:nvSpPr>
          <ns0:cNvPr id="920" name="Google Shape;920;p34"/>
          <ns0:cNvSpPr txBox="1"/>
          <ns0:nvPr/>
        </ns0:nvSpPr>
        <ns0:spPr>
          <ns1:xfrm>
            <ns1:off x="373134" y="1582290"/>
            <ns1:ext cx="9896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Planning stage flow</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921" name="Google Shape;921;p34"/>
          <ns0:cNvSpPr txBox="1"/>
          <ns0:nvPr/>
        </ns0:nvSpPr>
        <ns0:spPr>
          <ns1:xfrm>
            <ns1:off x="9912350" y="5088255"/>
            <ns1:ext cx="15399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 of publication preparation</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922" name="Google Shape;922;p34"/>
          <ns0:cNvSpPr/>
          <ns0:nvPr/>
        </ns0:nvSpPr>
        <ns0:spPr>
          <ns1:xfrm>
            <ns1:off x="3775491" y="2491250"/>
            <ns1:ext cx="3192900" cy="12288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hold a meeting for about one hour. We will propose promotional angles while aligning details.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3" name="Google Shape;923;p34"/>
          <ns0:cNvSpPr/>
          <ns0:nvPr/>
        </ns0:nvSpPr>
        <ns0:spPr>
          <ns1:xfrm>
            <ns1:off x="623300" y="4809895"/>
            <ns1:ext cx="2663400" cy="12849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Submission of the proposal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creating the proposal, the person in charge will submit it via email.</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4" name="Google Shape;924;p34"/>
          <ns0:cNvSpPr/>
          <ns0:nvPr/>
        </ns0:nvSpPr>
        <ns0:spPr>
          <ns1:xfrm rot="5400000">
            <ns1:off x="9658098" y="5294579"/>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25" name="Google Shape;925;p34"/>
          <ns0:cNvSpPr txBox="1"/>
          <ns0:nvPr/>
        </ns0:nvSpPr>
        <ns0:spPr>
          <ns1:xfrm>
            <ns1:off x="10428204" y="170738"/>
            <ns1:ext cx="1542600" cy="472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6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Webinar</ns1:t>
            </ns1:r>
            <ns1:endParaRPr b="0" i="0" sz="1200" u="none" cap="none" strike="noStrike">
              <ns1:solidFill>
                <ns1:schemeClr val="accent4"/>
              </ns1:solidFill>
              <ns1:latin typeface="Arial"/>
              <ns1:ea typeface="Arial"/>
              <ns1:cs typeface="Arial"/>
              <ns1:sym typeface="Arial"/>
            </ns1:endParaRPr>
          </ns1:p>
          <ns1:p>
            <ns1:pPr indent="0" lvl="0" marL="0" marR="0" rtl="0" algn="r">
              <ns1:lnSpc>
                <ns1:spcPct val="106000"/>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Arial"/>
                <ns1:ea typeface="Arial"/>
                <ns1:cs typeface="Arial"/>
                <ns1:sym typeface="Arial"/>
              </ns1:rPr>
              <ns1:t>as a Service</ns1:t>
            </ns1:r>
            <ns1:endParaRPr b="0" i="0" sz="1200" u="none" cap="none" strike="noStrike">
              <ns1:solidFill>
                <ns1:srgbClr val="163F9B"/>
              </ns1:solidFill>
              <ns1:latin typeface="Arial"/>
              <ns1:ea typeface="Arial"/>
              <ns1:cs typeface="Arial"/>
              <ns1:sym typeface="Arial"/>
            </ns1:endParaRPr>
          </ns1:p>
        </ns0:txBody>
      </ns0:sp>
      <ns0:sp>
        <ns0:nvSpPr>
          <ns0:cNvPr id="926" name="Google Shape;926;p34"/>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27" name="Google Shape;927;p34"/>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
        <ns0:nvSpPr>
          <ns0:cNvPr id="928" name="Google Shape;928;p34"/>
          <ns0:cNvSpPr/>
          <ns0:nvPr/>
        </ns0:nvSpPr>
        <ns0:spPr>
          <ns1:xfrm>
            <ns1:off x="478800" y="2491335"/>
            <ns1:ext cx="28086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Preliminary preparation</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The person in charge will gather information on the seminar theme shared in advance and create a proposal for promotional angles.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29" name="Google Shape;929;p34"/>
          <ns0:cNvSpPr/>
          <ns0:nvPr/>
        </ns0:nvSpPr>
        <ns0:spPr>
          <ns1:xfrm>
            <ns1:off x="7450227" y="2491250"/>
            <ns1:ext cx="31929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Creation of the proposal</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Based on the content aligned in the meeting, the person in charge will draft the title and announcement text.</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30" name="Google Shape;930;p34"/>
          <ns0:cNvSpPr/>
          <ns0:nvPr/>
        </ns0:nvSpPr>
        <ns0:spPr>
          <ns1:xfrm>
            <ns1:off x="3788142" y="4809895"/>
            <ns1:ext cx="2663400" cy="1284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Confirmation of the proposal content</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review the proposal content and share any feedback you may have.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1" name="Google Shape;931;p34"/>
          <ns0:cNvSpPr/>
          <ns0:nvPr/>
        </ns0:nvSpPr>
        <ns0:spPr>
          <ns1:xfrm>
            <ns1:off x="6958974" y="4723124"/>
            <ns1:ext cx="2663100" cy="14853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Finalization of the proposal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Once the content review and feedback revisions are complete, 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2" name="Google Shape;932;p34"/>
          <ns0:cNvSpPr/>
          <ns0:nvPr/>
        </ns0:nvSpPr>
        <ns0:spPr>
          <ns1:xfrm>
            <ns1:off x="3359785"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3" name="Google Shape;933;p34"/>
          <ns0:cNvSpPr/>
          <ns0:nvPr/>
        </ns0:nvSpPr>
        <ns0:spPr>
          <ns1:xfrm>
            <ns1:off x="7024370"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4" name="Google Shape;934;p34"/>
          <ns0:cNvSpPr/>
          <ns0:nvPr/>
        </ns0:nvSpPr>
        <ns0:spPr>
          <ns1:xfrm>
            <ns1:off x="3359785" y="5332730"/>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5" name="Google Shape;935;p34"/>
          <ns0:cNvSpPr/>
          <ns0:nvPr/>
        </ns0:nvSpPr>
        <ns0:spPr>
          <ns1:xfrm>
            <ns1:off x="6528435" y="530542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936" name="Google Shape;936;p34"/>
          <ns0:cNvPicPr preferRelativeResize="0"/>
          <ns0:nvPr/>
        </ns0:nvPicPr>
        <ns0:blipFill rotWithShape="1">
          <ns1:blip ns2:embed="rId3">
            <ns1:alphaModFix/>
          </ns1:blip>
          <ns1:srcRect b="0" l="0" r="0" t="0"/>
          <ns1:stretch/>
        </ns0:blipFill>
        <ns0:spPr>
          <ns1:xfrm>
            <ns1:off x="1847850" y="3932555"/>
            <ns1:ext cx="7338060" cy="716280"/>
          </ns1:xfrm>
          <ns1:prstGeom prst="rect">
            <ns1:avLst/>
          </ns1:prstGeom>
          <ns1:noFill/>
          <ns1:ln>
            <ns1:noFill/>
          </ns1:ln>
        </ns0:spPr>
      </ns0:pic>
    </ns0:spTree>
  </ns0:cSld>
  <ns0:clrMapOvr>
    <ns1:masterClrMapping/>
  </ns0:clrMapOvr>
</ns0:sld>
</file>

<file path=ppt/slides/slide35.xml><?xml version="1.0" encoding="utf-8"?>
<ns0:sld xmlns:ns0="http://schemas.openxmlformats.org/presentationml/2006/main" xmlns:ns1="http://schemas.openxmlformats.org/drawingml/2006/main">
  <ns0:cSld>
    <ns0:spTree>
      <ns0:nvGrpSpPr>
        <ns0:cNvPr id="940" name="Shape 940"/>
        <ns0:cNvGrpSpPr/>
        <ns0:nvPr/>
      </ns0:nvGrpSpPr>
      <ns0:grpSpPr>
        <ns1:xfrm>
          <ns1:off x="0" y="0"/>
          <ns1:ext cx="0" cy="0"/>
          <ns1:chOff x="0" y="0"/>
          <ns1:chExt cx="0" cy="0"/>
        </ns1:xfrm>
      </ns0:grpSpPr>
      <ns0:sp>
        <ns0:nvSpPr>
          <ns0:cNvPr id="941" name="Google Shape;941;p35"/>
          <ns0:cNvSpPr/>
          <ns0:nvPr/>
        </ns0:nvSpPr>
        <ns0:spPr>
          <ns1:xfrm>
            <ns1:off x="4250012"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2" name="Google Shape;942;p35"/>
          <ns0:cNvSpPr/>
          <ns0:nvPr/>
        </ns0:nvSpPr>
        <ns0:spPr>
          <ns1:xfrm>
            <ns1:off x="4250013" y="1049700"/>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Distribution tools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43" name="Google Shape;943;p35"/>
          <ns0:cNvSpPr/>
          <ns0:nvPr/>
        </ns0:nvSpPr>
        <ns0:spPr>
          <ns1:xfrm>
            <ns1:off x="423395"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4" name="Google Shape;944;p35"/>
          <ns0:cNvSpPr txBox="1"/>
          <ns0:nvPr/>
        </ns0:nvSpPr>
        <ns0:spPr>
          <ns1:xfrm>
            <ns1:off x="278775" y="1511271"/>
            <ns1:ext cx="3971400" cy="6945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You can choose from 5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(Weekdays only *N</ns1:t>
            </ns1:r>
            <ns1:r>
              <ns1:rPr b="0" i="0" lang="ja-JP" sz="1100" u="none" cap="none" strike="noStrike">
                <ns1:solidFill>
                  <ns1:schemeClr val="accent4"/>
                </ns1:solidFill>
                <ns1:latin typeface="BIZ UDPGothic"/>
                <ns1:ea typeface="BIZ UDPGothic"/>
                <ns1:cs typeface="BIZ UDPGothic"/>
                <ns1:sym typeface="BIZ UDPGothic"/>
              </ns1:rPr>
              <ns1:t>o events on weeke</ns1:t>
            </ns1:r>
            <ns1:r>
              <ns1:rPr b="0" i="0" lang="ja-JP" sz="1400" u="none" cap="none" strike="noStrike">
                <ns1:solidFill>
                  <ns1:schemeClr val="accent4"/>
                </ns1:solidFill>
                <ns1:latin typeface="BIZ UDPGothic"/>
                <ns1:ea typeface="BIZ UDPGothic"/>
                <ns1:cs typeface="BIZ UDPGothic"/>
                <ns1:sym typeface="BIZ UDPGothic"/>
              </ns1:rPr>
              <ns1:t>nds or holidays)</ns1:t>
            </ns1:r>
            <ns1:endParaRPr b="0" i="0" sz="1400" u="none" cap="none" strike="noStrike">
              <ns1:solidFill>
                <ns1:schemeClr val="accent4"/>
              </ns1:solidFill>
              <ns1:latin typeface="BIZ UDPGothic"/>
              <ns1:ea typeface="BIZ UDPGothic"/>
              <ns1:cs typeface="BIZ UDPGothic"/>
              <ns1:sym typeface="BIZ UDPGothic"/>
            </ns1:endParaRPr>
          </ns1:p>
        </ns0:txBody>
      </ns0:sp>
      <ns0:cxnSp>
        <ns0:nvCxnSpPr>
          <ns0:cNvPr id="945" name="Google Shape;945;p3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46" name="Google Shape;946;p3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47" name="Google Shape;947;p35"/>
          <ns0:cNvSpPr/>
          <ns0:nvPr/>
        </ns0:nvSpPr>
        <ns0:spPr>
          <ns1:xfrm>
            <ns1:off x="997968" y="2122806"/>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10:00-11:00</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48" name="Google Shape;948;p35"/>
          <ns0:cNvSpPr/>
          <ns0:nvPr/>
        </ns0:nvSpPr>
        <ns0:spPr>
          <ns1:xfrm>
            <ns1:off x="997968" y="2794822"/>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11:00-12:00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49" name="Google Shape;949;p35"/>
          <ns0:cNvSpPr/>
          <ns0:nvPr/>
        </ns0:nvSpPr>
        <ns0:spPr>
          <ns1:xfrm>
            <ns1:off x="997968" y="3466838"/>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13:00-14:00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0" name="Google Shape;950;p35"/>
          <ns0:cNvSpPr/>
          <ns0:nvPr/>
        </ns0:nvSpPr>
        <ns0:spPr>
          <ns1:xfrm>
            <ns1:off x="997968" y="4138854"/>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14:00-15:00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1" name="Google Shape;951;p35"/>
          <ns0:cNvSpPr/>
          <ns0:nvPr/>
        </ns0:nvSpPr>
        <ns0:spPr>
          <ns1:xfrm>
            <ns1:off x="997968" y="4810869"/>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3:00 PM - 4:00 PM</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2" name="Google Shape;952;p35"/>
          <ns0:cNvSpPr/>
          <ns0:nvPr/>
        </ns0:nvSpPr>
        <ns0:spPr>
          <ns1:xfrm>
            <ns1:off x="4435633" y="3241041"/>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Zoom</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3" name="Google Shape;953;p35"/>
          <ns0:cNvSpPr/>
          <ns0:nvPr/>
        </ns0:nvSpPr>
        <ns0:spPr>
          <ns1:xfrm>
            <ns1:off x="6166403" y="3241040"/>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Teams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4" name="Google Shape;954;p35"/>
          <ns0:cNvSpPr txBox="1"/>
          <ns0:nvPr/>
        </ns0:nvSpPr>
        <ns0:spPr>
          <ns1:xfrm>
            <ns1:off x="4250000" y="1718000"/>
            <ns1:ext cx="3692100"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You can choose from 2 types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 recommend Zoom for its functionality and delivery quality</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55" name="Google Shape;955;p35"/>
          <ns0:cNvSpPr/>
          <ns0:nvPr/>
        </ns0:nvSpPr>
        <ns0:spPr>
          <ns1:xfrm>
            <ns1:off x="8076630"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56" name="Google Shape;956;p35"/>
          <ns0:cNvSpPr/>
          <ns0:nvPr/>
        </ns0:nvSpPr>
        <ns0:spPr>
          <ns1:xfrm>
            <ns1:off x="423395" y="1046876"/>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Event time</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7" name="Google Shape;957;p35"/>
          <ns0:cNvSpPr/>
          <ns0:nvPr/>
        </ns0:nvSpPr>
        <ns0:spPr>
          <ns1:xfrm>
            <ns1:off x="8069753" y="1046711"/>
            <ns1:ext cx="3701006"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General flow of the seminar</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8" name="Google Shape;958;p35"/>
          <ns0:cNvSpPr txBox="1"/>
          <ns0:nvPr/>
        </ns0:nvSpPr>
        <ns0:spPr>
          <ns1:xfrm>
            <ns1:off x="571011" y="15500"/>
            <ns1:ext cx="4628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Flow of the event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59" name="Google Shape;959;p35"/>
          <ns0:cNvSpPr/>
          <ns0:nvPr/>
        </ns0:nvSpPr>
        <ns0:spPr>
          <ns1:xfrm>
            <ns1:off x="3190952" y="223193"/>
            <ns1:ext cx="1834809" cy="46107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On the day of the event</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960" name="Google Shape;960;p35"/>
          <ns0:cNvSpPr txBox="1"/>
          <ns0:nvPr/>
        </ns0:nvSpPr>
        <ns0:spPr>
          <ns1:xfrm>
            <ns1:off x="8429229" y="4412394"/>
            <ns1:ext cx="920768" cy="2616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30-40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1" name="Google Shape;961;p35"/>
          <ns0:cNvSpPr txBox="1"/>
          <ns0:nvPr/>
        </ns0:nvSpPr>
        <ns0:spPr>
          <ns1:xfrm>
            <ns1:off x="8411631" y="5556847"/>
            <ns1:ext cx="912600" cy="261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10-15 minutes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962" name="Google Shape;962;p35"/>
          <ns0:cNvGrpSpPr/>
          <ns0:nvPr/>
        </ns0:nvGrpSpPr>
        <ns0:grpSpPr>
          <ns1:xfrm>
            <ns1:off x="8485506" y="2249538"/>
            <ns1:ext cx="3283453" cy="4041525"/>
            <ns1:chOff x="8639676" y="1727631"/>
            <ns1:chExt cx="1984777" cy="2443014"/>
          </ns1:xfrm>
        </ns0:grpSpPr>
        <ns0:cxnSp>
          <ns0:nvCxnSpPr>
            <ns0:cNvPr id="963" name="Google Shape;963;p35"/>
            <ns0:cNvCxnSpPr/>
            <ns0:nvPr/>
          </ns0:nvCxnSpPr>
          <ns0:spPr>
            <ns1:xfrm flipH="1">
              <ns1:off x="9185958" y="1940250"/>
              <ns1:ext cx="8090" cy="2124087"/>
            </ns1:xfrm>
            <ns1:prstGeom prst="straightConnector1">
              <ns1:avLst/>
            </ns1:prstGeom>
            <ns1:noFill/>
            <ns1:ln cap="flat" cmpd="sng" w="34925">
              <ns1:solidFill>
                <ns1:schemeClr val="accent4"/>
              </ns1:solidFill>
              <ns1:prstDash val="solid"/>
              <ns1:miter lim="800000"/>
              <ns1:headEnd len="sm" w="sm" type="none"/>
              <ns1:tailEnd len="sm" w="sm" type="none"/>
            </ns1:ln>
          </ns0:spPr>
        </ns0:cxnSp>
        <ns0:sp>
          <ns0:nvSpPr>
            <ns0:cNvPr id="964" name="Google Shape;964;p35"/>
            <ns0:cNvSpPr/>
            <ns0:nvPr/>
          </ns0:nvSpPr>
          <ns0:spPr>
            <ns1:xfrm>
              <ns1:off x="9083694" y="1727631"/>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65" name="Google Shape;965;p35"/>
            <ns0:cNvSpPr txBox="1"/>
            <ns0:nvPr/>
          </ns0:nvSpPr>
          <ns0:spPr>
            <ns1:xfrm>
              <ns1:off x="9293053" y="1736732"/>
              <ns1:ext cx="1162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Registration starts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6" name="Google Shape;966;p35"/>
            <ns0:cNvSpPr txBox="1"/>
            <ns0:nvPr/>
          </ns0:nvSpPr>
          <ns0:spPr>
            <ns1:xfrm>
              <ns1:off x="9293053" y="2162153"/>
              <ns1:ext cx="1162800" cy="26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Opening</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7" name="Google Shape;967;p35"/>
            <ns0:cNvSpPr txBox="1"/>
            <ns0:nvPr/>
          </ns0:nvSpPr>
          <ns0:spPr>
            <ns1:xfrm>
              <ns1:off x="9293055" y="2582520"/>
              <ns1:ext cx="637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Presentation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8" name="Google Shape;968;p35"/>
            <ns0:cNvSpPr txBox="1"/>
            <ns0:nvPr/>
          </ns0:nvSpPr>
          <ns0:spPr>
            <ns1:xfrm>
              <ns1:off x="9293053" y="3470562"/>
              <ns1:ext cx="1331400" cy="265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Q&amp;A</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(Navigated by 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9" name="Google Shape;969;p35"/>
            <ns0:cNvSpPr/>
            <ns0:nvPr/>
          </ns0:nvSpPr>
          <ns0:spPr>
            <ns1:xfrm>
              <ns1:off x="9083694" y="2187640"/>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0" name="Google Shape;970;p35"/>
            <ns0:cNvSpPr/>
            <ns0:nvPr/>
          </ns0:nvSpPr>
          <ns0:spPr>
            <ns1:xfrm>
              <ns1:off x="9083694" y="257357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1" name="Google Shape;971;p35"/>
            <ns0:cNvSpPr/>
            <ns0:nvPr/>
          </ns0:nvSpPr>
          <ns0:spPr>
            <ns1:xfrm>
              <ns1:off x="9083694" y="3487398"/>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2" name="Google Shape;972;p35"/>
            <ns0:cNvSpPr/>
            <ns0:nvPr/>
          </ns0:nvSpPr>
          <ns0:spPr>
            <ns1:xfrm>
              <ns1:off x="9083694" y="395802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3" name="Google Shape;973;p35"/>
            <ns0:cNvSpPr txBox="1"/>
            <ns0:nvPr/>
          </ns0:nvSpPr>
          <ns0:spPr>
            <ns1:xfrm>
              <ns1:off x="8639676" y="1958148"/>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4" name="Google Shape;974;p35"/>
            <ns0:cNvSpPr txBox="1"/>
            <ns0:nvPr/>
          </ns0:nvSpPr>
          <ns0:spPr>
            <ns1:xfrm>
              <ns1:off x="8643721" y="2412659"/>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5" name="Google Shape;975;p35"/>
            <ns0:cNvSpPr txBox="1"/>
            <ns0:nvPr/>
          </ns0:nvSpPr>
          <ns0:spPr>
            <ns1:xfrm>
              <ns1:off x="9293053" y="3977846"/>
              <ns1:ext cx="13314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End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6" name="Google Shape;976;p35"/>
            <ns0:cNvSpPr/>
            <ns0:nvPr/>
          </ns0:nvSpPr>
          <ns0:spPr>
            <ns1:xfrm>
              <ns1:off x="9835413" y="2959741"/>
              <ns1:ext cx="509883" cy="339504"/>
            </ns1:xfrm>
            <ns1:prstGeom prst="wedgeRectCallout">
              <ns1:avLst>
                <ns1:gd fmla="val -107637" name="adj1"/>
                <ns1:gd fmla="val -2367" name="adj2"/>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Poll</ns1:t>
              </ns1:r>
              <ns1:endParaRPr b="0" i="0" sz="1200" u="none" cap="none" strike="noStrike">
                <ns1:solidFill>
                  <ns1:schemeClr val="accent4"/>
                </ns1:solidFill>
                <ns1:latin typeface="BIZ UDPGothic"/>
                <ns1:ea typeface="BIZ UDPGothic"/>
                <ns1:cs typeface="BIZ UDPGothic"/>
                <ns1:sym typeface="BIZ UDPGothic"/>
              </ns1:endParaRPr>
            </ns1:p>
          </ns0:txBody>
        </ns0:sp>
      </ns0:grpSp>
      <ns0:sp>
        <ns0:nvSpPr>
          <ns0:cNvPr id="977" name="Google Shape;977;p35"/>
          <ns0:cNvSpPr txBox="1"/>
          <ns0:nvPr/>
        </ns0:nvSpPr>
        <ns0:spPr>
          <ns1:xfrm>
            <ns1:off x="571010" y="5474311"/>
            <ns1:ext cx="3393865" cy="88690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On Mondays, only the 2:00 PM and 3:00 PM sessions are available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Majifolo is only conducted at the 10:00 AM and 11:00 AM sessions</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*For seminars targeting the manufacturing industry, to avoid theme overlap, they are scheduled at 11:00 AM and 1:00 PM</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78" name="Google Shape;978;p35"/>
          <ns0:cNvSpPr txBox="1"/>
          <ns0:nvPr/>
        </ns0:nvSpPr>
        <ns0:spPr>
          <ns1:xfrm>
            <ns1:off x="8312189" y="1559890"/>
            <ns1:ext cx="3177445"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The basic duration for one seminar is 1 hour</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979" name="Google Shape;979;p3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80" name="Google Shape;980;p35"/>
          <ns0:cNvSpPr txBox="1"/>
          <ns0:nvPr/>
        </ns0:nvSpPr>
        <ns0:spPr>
          <ns1:xfrm>
            <ns1:off x="8219829" y="1841641"/>
            <ns1:ext cx="3463718"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*For seminars hosted by Majisemi, an additional fee is charged for events longer than 1 hour (150,000 yen/hour)</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81" name="Google Shape;981;p35"/>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82" name="Google Shape;982;p35"/>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6.xml><?xml version="1.0" encoding="utf-8"?>
<ns0:sld xmlns:ns0="http://schemas.openxmlformats.org/presentationml/2006/main" xmlns:ns1="http://schemas.openxmlformats.org/drawingml/2006/main" xmlns:ns2="http://schemas.openxmlformats.org/officeDocument/2006/relationships">
  <ns0:cSld>
    <ns0:spTree>
      <ns0:nvGrpSpPr>
        <ns0:cNvPr id="987" name="Shape 987"/>
        <ns0:cNvGrpSpPr/>
        <ns0:nvPr/>
      </ns0:nvGrpSpPr>
      <ns0:grpSpPr>
        <ns1:xfrm>
          <ns1:off x="0" y="0"/>
          <ns1:ext cx="0" cy="0"/>
          <ns1:chOff x="0" y="0"/>
          <ns1:chExt cx="0" cy="0"/>
        </ns1:xfrm>
      </ns0:grpSpPr>
      <ns0:cxnSp>
        <ns0:nvCxnSpPr>
          <ns0:cNvPr id="988" name="Google Shape;988;p3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89" name="Google Shape;989;p36"/>
          <ns0:cNvSpPr/>
          <ns0:nvPr/>
        </ns0:nvSpPr>
        <ns0:spPr>
          <ns1:xfrm>
            <ns1:off x="6203505" y="965555"/>
            <ns1:ext cx="5440895" cy="5514042"/>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0" name="Google Shape;990;p36"/>
          <ns0:cNvSpPr/>
          <ns0:nvPr/>
        </ns0:nvSpPr>
        <ns0:spPr>
          <ns1:xfrm>
            <ns1:off x="4504993" y="2038007"/>
            <ns1:ext cx="3783900" cy="4150500"/>
          </ns1:xfrm>
          <ns1:prstGeom prst="rect">
            <ns1:avLst/>
          </ns1:prstGeom>
          <ns1:solidFill>
            <ns1:srgbClr val="FCF6D8">
              <ns1:alpha val="40000"/>
            </ns1:srgbClr>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1" name="Google Shape;991;p36"/>
          <ns0:cNvSpPr/>
          <ns0:nvPr/>
        </ns0:nvSpPr>
        <ns0:spPr>
          <ns1:xfrm>
            <ns1:off x="339153" y="2168874"/>
            <ns1:ext cx="3812772" cy="1774078"/>
          </ns1:xfrm>
          <ns1:prstGeom prst="rightArrow">
            <ns1:avLst>
              <ns1:gd fmla="val 69889" name="adj1"/>
              <ns1:gd fmla="val 34324" name="adj2"/>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992" name="Google Shape;992;p36"/>
          <ns0:cNvGrpSpPr/>
          <ns0:nvPr/>
        </ns0:nvGrpSpPr>
        <ns0:grpSpPr>
          <ns1:xfrm>
            <ns1:off x="2158581" y="2633459"/>
            <ns1:ext cx="1265476" cy="950768"/>
            <ns1:chOff x="2117335" y="2127289"/>
            <ns1:chExt cx="1265476" cy="950768"/>
          </ns1:xfrm>
        </ns0:grpSpPr>
        <ns0:pic>
          <ns0:nvPicPr>
            <ns0:cNvPr id="993" name="Google Shape;993;p36"/>
            <ns0:cNvPicPr preferRelativeResize="0"/>
            <ns0:nvPr/>
          </ns0:nvPicPr>
          <ns0:blipFill rotWithShape="1">
            <ns1:blip ns2:embed="rId3">
              <ns1:alphaModFix/>
            </ns1:blip>
            <ns1:srcRect b="0" l="0" r="0" t="0"/>
            <ns1:stretch/>
          </ns0:blipFill>
          <ns0:spPr>
            <ns1:xfrm>
              <ns1:off x="2117335" y="2127289"/>
              <ns1:ext cx="1265476" cy="712885"/>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994" name="Google Shape;994;p36"/>
            <ns0:cNvSpPr txBox="1"/>
            <ns0:nvPr/>
          </ns0:nvSpPr>
          <ns0:spPr>
            <ns1:xfrm>
              <ns1:off x="2326878" y="2847225"/>
              <ns1:ext cx="846390" cy="2308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lt1"/>
                  </ns1:solidFill>
                  <ns1:latin typeface="BIZ UDPGothic"/>
                  <ns1:ea typeface="BIZ UDPGothic"/>
                  <ns1:cs typeface="BIZ UDPGothic"/>
                  <ns1:sym typeface="BIZ UDPGothic"/>
                </ns1:rPr>
                <ns1:t>Recorded video</ns1:t>
              </ns1:r>
              <ns1:endParaRPr b="0" i="0" sz="900" u="none" cap="none" strike="noStrike">
                <ns1:solidFill>
                  <ns1:schemeClr val="lt1"/>
                </ns1:solidFill>
                <ns1:latin typeface="BIZ UDPGothic"/>
                <ns1:ea typeface="BIZ UDPGothic"/>
                <ns1:cs typeface="BIZ UDPGothic"/>
                <ns1:sym typeface="BIZ UDPGothic"/>
              </ns1:endParaRPr>
            </ns1:p>
          </ns0:txBody>
        </ns0:sp>
      </ns0:grpSp>
      <ns0:cxnSp>
        <ns0:nvCxnSpPr>
          <ns0:cNvPr id="995" name="Google Shape;995;p36"/>
          <ns0:cNvCxnSpPr/>
          <ns0:nvPr/>
        </ns0:nvCxnSpPr>
        <ns0:spPr>
          <ns1:xfrm>
            <ns1:off x="4154690" y="2010729"/>
            <ns1:ext cx="0" cy="4355804"/>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6" name="Google Shape;996;p36"/>
          <ns0:cNvCxnSpPr>
            <ns1:endCxn id="997" idx="1"/>
          </ns0:cNvCxnSpPr>
          <ns0:nvPr/>
        </ns0:nvCxnSpPr>
        <ns0:spPr>
          <ns1:xfrm>
            <ns1:off x="4154619" y="6354414"/>
            <ns1:ext cx="4312800"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8" name="Google Shape;998;p36"/>
          <ns0:cNvCxnSpPr/>
          <ns0:nvPr/>
        </ns0:nvCxnSpPr>
        <ns0:spPr>
          <ns1:xfrm>
            <ns1:off x="4154690" y="5157390"/>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9" name="Google Shape;999;p36"/>
          <ns0:cNvCxnSpPr/>
          <ns0:nvPr/>
        </ns0:nvCxnSpPr>
        <ns0:spPr>
          <ns1:xfrm>
            <ns1:off x="4154690" y="3064731"/>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0" name="Google Shape;1000;p36"/>
          <ns0:cNvSpPr/>
          <ns0:nvPr/>
        </ns0:nvSpPr>
        <ns0:spPr>
          <ns1:xfrm>
            <ns1:off x="7767114" y="2711468"/>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Rebroadcast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1" name="Google Shape;1001;p36"/>
          <ns0:cNvSpPr/>
          <ns0:nvPr/>
        </ns0:nvSpPr>
        <ns0:spPr>
          <ns1:xfrm>
            <ns1:off x="8477601" y="4789373"/>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video
p</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rovided/sec</ns1:t>
            </ns1:r>
            <ns1:r>
              <ns1:rPr b="1" i="0" lang="ja-JP" sz="1000" u="none" cap="none" strike="noStrike">
                <ns1:solidFill>
                  <ns1:schemeClr val="accent4"/>
                </ns1:solidFill>
                <ns1:latin typeface="BIZ UDPGothic"/>
                <ns1:ea typeface="BIZ UDPGothic"/>
                <ns1:cs typeface="BIZ UDPGothic"/>
                <ns1:sym typeface="BIZ UDPGothic"/>
              </ns1:rPr>
              <ns1:t>ondary use*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97" name="Google Shape;997;p36"/>
          <ns0:cNvSpPr/>
          <ns0:nvPr/>
        </ns0:nvSpPr>
        <ns0:spPr>
          <ns1:xfrm>
            <ns1:off x="8467419" y="599797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Maji Lead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Document download</ns1:t>
            </ns1:r>
            <ns1:endParaRPr b="1" i="0" sz="1600" u="none" cap="none" strike="noStrike">
              <ns1:solidFill>
                <ns1:schemeClr val="accent4"/>
              </ns1:solidFill>
              <ns1:latin typeface="BIZ UDPGothic"/>
              <ns1:ea typeface="BIZ UDPGothic"/>
              <ns1:cs typeface="BIZ UDPGothic"/>
              <ns1:sym typeface="BIZ UDPGothic"/>
            </ns1:endParaRPr>
          </ns1:p>
        </ns0:txBody>
      </ns0:sp>
      <ns0:cxnSp>
        <ns0:nvCxnSpPr>
          <ns0:cNvPr id="1002" name="Google Shape;1002;p36"/>
          <ns0:cNvCxnSpPr>
            <ns1:endCxn id="1003" idx="1"/>
          </ns0:cNvCxnSpPr>
          <ns0:nvPr/>
        </ns0:nvCxnSpPr>
        <ns0:spPr>
          <ns1:xfrm>
            <ns1:off x="4154516" y="4032604"/>
            <ns1:ext cx="17586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4" name="Google Shape;1004;p36"/>
          <ns0:cNvSpPr/>
          <ns0:nvPr/>
        </ns0:nvSpPr>
        <ns0:spPr>
          <ns1:xfrm>
            <ns1:off x="4766236" y="2700936"/>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Missed session streaming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3" name="Google Shape;1003;p36"/>
          <ns0:cNvSpPr/>
          <ns0:nvPr/>
        </ns0:nvSpPr>
        <ns0:spPr>
          <ns1:xfrm>
            <ns1:off x="5913116" y="367616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Summary vid</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eo
creation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5" name="Google Shape;1005;p36"/>
          <ns0:cNvSpPr/>
          <ns0:nvPr/>
        </ns0:nvSpPr>
        <ns0:spPr>
          <ns1:xfrm>
            <ns1:off x="4763685" y="4789372"/>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o
provid</ns1:t>
            </ns1:r>
            <ns1:r>
              <ns1:rPr b="1" i="0" lang="ja-JP" sz="1000" u="none" cap="none" strike="noStrike">
                <ns1:solidFill>
                  <ns1:schemeClr val="accent4"/>
                </ns1:solidFill>
                <ns1:latin typeface="BIZ UDPGothic"/>
                <ns1:ea typeface="BIZ UDPGothic"/>
                <ns1:cs typeface="BIZ UDPGothic"/>
                <ns1:sym typeface="BIZ UDPGothic"/>
              </ns1:rPr>
              <ns1:t>ed/free*</ns1:t>
            </ns1:r>
            <ns1:endParaRPr b="0" i="0" sz="1000" u="none" cap="none" strike="noStrike">
              <ns1:solidFill>
                <ns1:srgbClr val="000000"/>
              </ns1:solidFill>
              <ns1:latin typeface="BIZ UDPGothic"/>
              <ns1:ea typeface="BIZ UDPGothic"/>
              <ns1:cs typeface="BIZ UDPGothic"/>
              <ns1:sym typeface="BIZ UDPGothic"/>
            </ns1:endParaRPr>
          </ns1:p>
        </ns0:txBody>
      </ns0:sp>
      <ns0:sp>
        <ns0:nvSpPr>
          <ns0:cNvPr id="1006" name="Google Shape;1006;p36"/>
          <ns0:cNvSpPr txBox="1"/>
          <ns0:nvPr/>
        </ns0:nvSpPr>
        <ns0:spPr>
          <ns1:xfrm>
            <ns1:off x="4917403" y="2476097"/>
            <ns1:ext cx="1402635"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Distributed later exclusively to absentees</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7" name="Google Shape;1007;p36"/>
          <ns0:cNvSpPr txBox="1"/>
          <ns0:nvPr/>
        </ns0:nvSpPr>
        <ns0:spPr>
          <ns1:xfrm>
            <ns1:off x="5819294" y="3432433"/>
            <ns1:ext cx="1883411"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Uploaded to your own website or YouTube</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8" name="Google Shape;1008;p36"/>
          <ns0:cNvSpPr txBox="1"/>
          <ns0:nvPr/>
        </ns0:nvSpPr>
        <ns0:spPr>
          <ns1:xfrm>
            <ns1:off x="4733901" y="4393163"/>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On your own website or</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Post on your company-managed social media</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9" name="Google Shape;1009;p36"/>
          <ns0:cNvSpPr txBox="1"/>
          <ns0:nvPr/>
        </ns0:nvSpPr>
        <ns0:spPr>
          <ns1:xfrm>
            <ns1:off x="7624928" y="2371099"/>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Rebroadcast past Majisemi event videos</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Effortless event without on-the-day presentation</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0" name="Google Shape;1010;p36"/>
          <ns0:cNvSpPr txBox="1"/>
          <ns0:nvPr/>
        </ns0:nvSpPr>
        <ns0:spPr>
          <ns1:xfrm>
            <ns1:off x="8394442" y="4400355"/>
            <ns1:ext cx="1910948"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Webinars or videos not hosted by Majisemi</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Secondary use on portals and advertising media</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1" name="Google Shape;1011;p36"/>
          <ns0:cNvSpPr txBox="1"/>
          <ns0:nvPr/>
        </ns0:nvSpPr>
        <ns0:spPr>
          <ns1:xfrm>
            <ns1:off x="8358639" y="5511871"/>
            <ns1:ext cx="1910948"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Listed on majisemi.com</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Acquire new leads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rgbClr val="FF0000"/>
                </ns1:solidFill>
                <ns1:latin typeface="BIZ UDPGothic"/>
                <ns1:ea typeface="BIZ UDPGothic"/>
                <ns1:cs typeface="BIZ UDPGothic"/>
                <ns1:sym typeface="BIZ UDPGothic"/>
              </ns1:rPr>
              <ns1:t>Majisemi Club Benefits</ns1:t>
            </ns1:r>
            <ns1:endParaRPr b="0" i="0" sz="900" u="none" cap="none" strike="noStrike">
              <ns1:solidFill>
                <ns1:srgbClr val="FF0000"/>
              </ns1:solidFill>
              <ns1:latin typeface="BIZ UDPGothic"/>
              <ns1:ea typeface="BIZ UDPGothic"/>
              <ns1:cs typeface="BIZ UDPGothic"/>
              <ns1:sym typeface="BIZ UDPGothic"/>
            </ns1:endParaRPr>
          </ns1:p>
        </ns0:txBody>
      </ns0:sp>
      <ns0:sp>
        <ns0:nvSpPr>
          <ns0:cNvPr id="1012" name="Google Shape;1012;p36"/>
          <ns0:cNvSpPr/>
          <ns0:nvPr/>
        </ns0:nvSpPr>
        <ns0:spPr>
          <ns1:xfrm>
            <ns1:off x="595695" y="2699470"/>
            <ns1:ext cx="1351175" cy="712885"/>
          </ns1:xfrm>
          <ns1:prstGeom prst="roundRect">
            <ns1:avLst>
              <ns1:gd fmla="val 9231" name="adj"/>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
</ns1:t>
            </ns1:r>
            <ns1:br>
              <ns1:rPr b="1" i="0" lang="ja-JP" sz="1600" u="none" cap="none" strike="noStrike">
                <ns1:solidFill>
                  <ns1:schemeClr val="lt1"/>
                </ns1:solidFill>
                <ns1:latin typeface="BIZ UDPGothic"/>
                <ns1:ea typeface="BIZ UDPGothic"/>
                <ns1:cs typeface="BIZ UDPGothic"/>
                <ns1:sym typeface="BIZ UDPGothic"/>
              </ns1:rPr>
            </ns1:br>
            <ns1:r>
              <ns1:rPr b="1" i="0" lang="ja-JP" sz="1600" u="none" cap="none" strike="noStrike">
                <ns1:solidFill>
                  <ns1:schemeClr val="lt1"/>
                </ns1:solidFill>
                <ns1:latin typeface="BIZ UDPGothic"/>
                <ns1:ea typeface="BIZ UDPGothic"/>
                <ns1:cs typeface="BIZ UDPGothic"/>
                <ns1:sym typeface="BIZ UDPGothic"/>
              </ns1:rPr>
              <ns1:t>Hosting</ns1:t>
            </ns1:r>
            <ns1:endParaRPr b="0" i="0" sz="1400" u="none" cap="none" strike="noStrike">
              <ns1:solidFill>
                <ns1:srgbClr val="000000"/>
              </ns1:solidFill>
              <ns1:latin typeface="Arial"/>
              <ns1:ea typeface="Arial"/>
              <ns1:cs typeface="Arial"/>
              <ns1:sym typeface="Arial"/>
            </ns1:endParaRPr>
          </ns1:p>
        </ns0:txBody>
      </ns0:sp>
      <ns0:sp>
        <ns0:nvSpPr>
          <ns0:cNvPr id="1013" name="Google Shape;1013;p36"/>
          <ns0:cNvSpPr/>
          <ns0:nvPr/>
        </ns0:nvSpPr>
        <ns0:spPr>
          <ns1:xfrm>
            <ns1:off x="4756117" y="5643916"/>
            <ns1:ext cx="2794121" cy="353858"/>
          </ns1:xfrm>
          <ns1:prstGeom prst="roundRect">
            <ns1:avLst>
              <ns1:gd fmla="val 9231"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Arial"/>
              <ns1:ea typeface="Arial"/>
              <ns1:cs typeface="Arial"/>
              <ns1:sym typeface="Arial"/>
            </ns1:endParaRPr>
          </ns1:p>
        </ns0:txBody>
      </ns0:sp>
      <ns0:sp>
        <ns0:nvSpPr>
          <ns0:cNvPr id="1014" name="Google Shape;1014;p36"/>
          <ns0:cNvSpPr/>
          <ns0:nvPr/>
        </ns0:nvSpPr>
        <ns0:spPr>
          <ns1:xfrm>
            <ns1:off x="7840009" y="1139786"/>
            <ns1:ext cx="3344076" cy="353858"/>
          </ns1:xfrm>
          <ns1:prstGeom prst="roundRect">
            <ns1:avLst>
              <ns1:gd fmla="val 9231"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Branding &amp; new lead acquisition</ns1:t>
            </ns1:r>
            <ns1:endParaRPr b="0" i="0" sz="1400" u="none" cap="none" strike="noStrike">
              <ns1:solidFill>
                <ns1:srgbClr val="000000"/>
              </ns1:solidFill>
              <ns1:latin typeface="Arial"/>
              <ns1:ea typeface="Arial"/>
              <ns1:cs typeface="Arial"/>
              <ns1:sym typeface="Arial"/>
            </ns1:endParaRPr>
          </ns1:p>
        </ns0:txBody>
      </ns0:sp>
      <ns0:sp>
        <ns0:nvSpPr>
          <ns0:cNvPr id="1015" name="Google Shape;1015;p36"/>
          <ns0:cNvSpPr/>
          <ns0:nvPr/>
        </ns0:nvSpPr>
        <ns0:spPr>
          <ns1:xfrm>
            <ns1:off x="9657698" y="1678321"/>
            <ns1:ext cx="2141217" cy="2195915"/>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16" name="Google Shape;1016;p36"/>
          <ns0:cNvSpPr txBox="1"/>
          <ns0:nvPr/>
        </ns0:nvSpPr>
        <ns0:spPr>
          <ns1:xfrm>
            <ns1:off x="9709010" y="2181631"/>
            <ns1:ext cx="2026521" cy="1123344"/>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During webinar hosting</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Reuse content to</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500" u="none" cap="none" strike="noStrike">
                <ns1:solidFill>
                  <ns1:srgbClr val="102F74"/>
                </ns1:solidFill>
                <ns1:latin typeface="BIZ UDPGothic"/>
                <ns1:ea typeface="BIZ UDPGothic"/>
                <ns1:cs typeface="BIZ UDPGothic"/>
                <ns1:sym typeface="BIZ UDPGothic"/>
              </ns1:rPr>
              <ns1:t>Continue lead nurturin</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g
and acquire new lea</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ds
even after hosting</ns1:t>
            </ns1:r>
            <ns1:endParaRPr b="0" i="0" sz="1400" u="none" cap="none" strike="noStrike">
              <ns1:solidFill>
                <ns1:srgbClr val="000000"/>
              </ns1:solidFill>
              <ns1:latin typeface="Arial"/>
              <ns1:ea typeface="Arial"/>
              <ns1:cs typeface="Arial"/>
              <ns1:sym typeface="Arial"/>
            </ns1:endParaRPr>
          </ns1:p>
        </ns0:txBody>
      </ns0:sp>
      <ns0:sp>
        <ns0:nvSpPr>
          <ns0:cNvPr id="1017" name="Google Shape;1017;p36"/>
          <ns0:cNvSpPr/>
          <ns0:nvPr/>
        </ns0:nvSpPr>
        <ns0:spPr>
          <ns1:xfrm>
            <ns1:off x="267871" y="1381321"/>
            <ns1:ext cx="354289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018" name="Google Shape;1018;p36"/>
          <ns0:cNvSpPr txBox="1"/>
          <ns0:nvPr/>
        </ns0:nvSpPr>
        <ns0:spPr>
          <ns1:xfrm>
            <ns1:off x="221196" y="101835"/>
            <ns1:ext cx="6302099"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1019" name="Google Shape;1019;p36"/>
          <ns0:cNvSpPr txBox="1"/>
          <ns0:nvPr/>
        </ns0:nvSpPr>
        <ns0:spPr>
          <ns1:xfrm>
            <ns1:off x="218900" y="965555"/>
            <ns1:ext cx="365923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Effective use of content</ns1:t>
            </ns1:r>
            <ns1:endParaRPr b="0" i="0" sz="1400" u="none" cap="none" strike="noStrike">
              <ns1:solidFill>
                <ns1:srgbClr val="000000"/>
              </ns1:solidFill>
              <ns1:latin typeface="Arial"/>
              <ns1:ea typeface="Arial"/>
              <ns1:cs typeface="Arial"/>
              <ns1:sym typeface="Arial"/>
            </ns1:endParaRPr>
          </ns1:p>
        </ns0:txBody>
      </ns0:sp>
      <ns0:sp>
        <ns0:nvSpPr>
          <ns0:cNvPr id="1020" name="Google Shape;1020;p3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21" name="Google Shape;1021;p3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22" name="Google Shape;1022;p36"/>
          <ns0:cNvSpPr/>
          <ns0:nvPr/>
        </ns0:nvSpPr>
        <ns0:spPr>
          <ns1:xfrm>
            <ns1:off x="5944535" y="1654287"/>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SEO article</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Create (blog)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23" name="Google Shape;1023;p36"/>
          <ns0:cNvSpPr txBox="1"/>
          <ns0:nvPr/>
        </ns0:nvSpPr>
        <ns0:spPr>
          <ns1:xfrm>
            <ns1:off x="5878753" y="1289346"/>
            <ns1:ext cx="1826791"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Create articles from presentation content</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Register on your own site, also for SEO measures</ns1:t>
            </ns1:r>
            <ns1:endParaRPr b="0" i="0" sz="900" u="none" cap="none" strike="noStrike">
              <ns1:solidFill>
                <ns1:schemeClr val="accent4"/>
              </ns1:solidFill>
              <ns1:latin typeface="BIZ UDPGothic"/>
              <ns1:ea typeface="BIZ UDPGothic"/>
              <ns1:cs typeface="BIZ UDPGothic"/>
              <ns1:sym typeface="BIZ UDPGothic"/>
            </ns1:endParaRPr>
          </ns1:p>
        </ns0:txBody>
      </ns0:sp>
      <ns0:cxnSp>
        <ns0:nvCxnSpPr>
          <ns0:cNvPr id="1024" name="Google Shape;1024;p36"/>
          <ns0:cNvCxnSpPr>
            <ns1:endCxn id="1022" idx="1"/>
          </ns0:cNvCxnSpPr>
          <ns0:nvPr/>
        </ns0:nvCxnSpPr>
        <ns0:spPr>
          <ns1:xfrm>
            <ns1:off x="4154435" y="2010730"/>
            <ns1:ext cx="17901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25" name="Google Shape;1025;p36"/>
          <ns0:cNvSpPr txBox="1"/>
          <ns0:nvPr/>
        </ns0:nvSpPr>
        <ns0:spPr>
          <ns1:xfrm>
            <ns1:off x="251888" y="6119125"/>
            <ns1:ext cx="39873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※In the trial, we do not provide full videos regardless of free or paid. However</ns1:t>
            </ns1:r>
            <ns1:br>
              <ns1:rPr b="0" i="0" lang="ja-JP" sz="900" u="none" cap="none" strike="noStrike">
                <ns1:solidFill>
                  <ns1:schemeClr val="accent4"/>
                </ns1:solidFill>
                <ns1:latin typeface="BIZ UDPGothic"/>
                <ns1:ea typeface="BIZ UDPGothic"/>
                <ns1:cs typeface="BIZ UDPGothic"/>
                <ns1:sym typeface="BIZ UDPGothic"/>
              </ns1:rPr>
            </ns1:br>
            <ns1:r>
              <ns1:rPr b="0" i="0" lang="ja-JP" sz="900" u="none" cap="none" strike="noStrike">
                <ns1:solidFill>
                  <ns1:schemeClr val="accent4"/>
                </ns1:solidFill>
                <ns1:latin typeface="BIZ UDPGothic"/>
                <ns1:ea typeface="BIZ UDPGothic"/>
                <ns1:cs typeface="BIZ UDPGothic"/>
                <ns1:sym typeface="BIZ UDPGothic"/>
              </ns1:rPr>
              <ns1:t>, after the main contract, past sessions can be provided regardless of the plan.</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26" name="Google Shape;1026;p3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27" name="Google Shape;1027;p3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7.xml><?xml version="1.0" encoding="utf-8"?>
<ns0:sld xmlns:ns0="http://schemas.openxmlformats.org/presentationml/2006/main" xmlns:ns1="http://schemas.openxmlformats.org/drawingml/2006/main" xmlns:ns2="http://schemas.openxmlformats.org/officeDocument/2006/relationships">
  <ns0:cSld>
    <ns0:spTree>
      <ns0:nvGrpSpPr>
        <ns0:cNvPr id="1031" name="Shape 1031"/>
        <ns0:cNvGrpSpPr/>
        <ns0:nvPr/>
      </ns0:nvGrpSpPr>
      <ns0:grpSpPr>
        <ns1:xfrm>
          <ns1:off x="0" y="0"/>
          <ns1:ext cx="0" cy="0"/>
          <ns1:chOff x="0" y="0"/>
          <ns1:chExt cx="0" cy="0"/>
        </ns1:xfrm>
      </ns0:grpSpPr>
      <ns0:sp>
        <ns0:nvSpPr>
          <ns0:cNvPr id="1032" name="Google Shape;1032;p37"/>
          <ns0:cNvSpPr/>
          <ns0:nvPr/>
        </ns0:nvSpPr>
        <ns0:spPr>
          <ns1:xfrm>
            <ns1:off x="12026675" y="-525"/>
            <ns1:ext cx="173100" cy="7536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33" name="Google Shape;1033;p37"/>
          <ns0:cNvSpPr txBox="1"/>
          <ns0:nvPr/>
        </ns0:nvSpPr>
        <ns0:spPr>
          <ns1:xfrm>
            <ns1:off x="7062974" y="5578875"/>
            <ns1:ext cx="48555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※To accommodate applicants, we cannot decline participation for those who apply within 2 business days before the event. </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If you want to ensure competitors are excluded, set the application deadline 3 business days prior.</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034" name="Google Shape;1034;p3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35" name="Google Shape;1035;p37"/>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©2018-2024 MAJISEMI Inc.</ns1:t>
            </ns1:r>
            <ns1:endParaRPr b="0" i="0" sz="1000" u="none" cap="none" strike="noStrike">
              <ns1:solidFill>
                <ns1:srgbClr val="D8D8D8"/>
              </ns1:solidFill>
              <ns1:latin typeface="Arial"/>
              <ns1:ea typeface="Arial"/>
              <ns1:cs typeface="Arial"/>
              <ns1:sym typeface="Arial"/>
            </ns1:endParaRPr>
          </ns1:p>
        </ns0:txBody>
      </ns0:sp>
      <ns0:pic>
        <ns0:nvPicPr>
          <ns0:cNvPr descr="グラフィカル ユーザー インターフェイス&#10;&#10;中程度の精度で自動的に生成された説明" id="1036" name="Google Shape;1036;p37"/>
          <ns0:cNvPicPr preferRelativeResize="0"/>
          <ns0:nvPr/>
        </ns0:nvPicPr>
        <ns0:blipFill rotWithShape="1">
          <ns1:blip ns2:embed="rId3">
            <ns1:alphaModFix/>
          </ns1:blip>
          <ns1:srcRect b="0" l="0" r="0" t="0"/>
          <ns1:stretch/>
        </ns0:blipFill>
        <ns0:spPr>
          <ns1:xfrm>
            <ns1:off x="0" y="0"/>
            <ns1:ext cx="12192000" cy="6858000"/>
          </ns1:xfrm>
          <ns1:prstGeom prst="rect">
            <ns1:avLst/>
          </ns1:prstGeom>
          <ns1:noFill/>
          <ns1:ln>
            <ns1:noFill/>
          </ns1:ln>
        </ns0:spPr>
      </ns0:pic>
      <ns0:sp>
        <ns0:nvSpPr>
          <ns0:cNvPr id="1037" name="Google Shape;1037;p3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38" name="Google Shape;1038;p3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8.xml><?xml version="1.0" encoding="utf-8"?>
<ns0:sld xmlns:ns0="http://schemas.openxmlformats.org/presentationml/2006/main" xmlns:ns1="http://schemas.openxmlformats.org/drawingml/2006/main">
  <ns0:cSld>
    <ns0:spTree>
      <ns0:nvGrpSpPr>
        <ns0:cNvPr id="1042" name="Shape 1042"/>
        <ns0:cNvGrpSpPr/>
        <ns0:nvPr/>
      </ns0:nvGrpSpPr>
      <ns0:grpSpPr>
        <ns1:xfrm>
          <ns1:off x="0" y="0"/>
          <ns1:ext cx="0" cy="0"/>
          <ns1:chOff x="0" y="0"/>
          <ns1:chExt cx="0" cy="0"/>
        </ns1:xfrm>
      </ns0:grpSpPr>
      <ns0:sp>
        <ns0:nvSpPr>
          <ns0:cNvPr id="1043" name="Google Shape;1043;p38"/>
          <ns0:cNvSpPr/>
          <ns0:nvPr/>
        </ns0:nvSpPr>
        <ns0:spPr>
          <ns1:xfrm rot="-5400000">
            <ns1:off x="375235" y="793424"/>
            <ns1:ext cx="2742300" cy="3102600"/>
          </ns1:xfrm>
          <ns1:prstGeom prst="round2SameRect">
            <ns1:avLst>
              <ns1:gd fmla="val 3710" name="adj1"/>
              <ns1:gd fmla="val 0" name="adj2"/>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44" name="Google Shape;1044;p38"/>
          <ns0:cNvSpPr/>
          <ns0:nvPr/>
        </ns0:nvSpPr>
        <ns0:spPr>
          <ns1:xfrm>
            <ns1:off x="195083" y="970448"/>
            <ns1:ext cx="11755200" cy="27453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1045" name="Google Shape;1045;p38"/>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46" name="Google Shape;1046;p38"/>
          <ns0:cNvSpPr txBox="1"/>
          <ns0:nvPr/>
        </ns0:nvSpPr>
        <ns0:spPr>
          <ns1:xfrm>
            <ns1:off x="447608" y="1517794"/>
            <ns1:ext cx="2597400" cy="1346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14,500 yen per applic</ns1:t>
            </ns1:r>
            <ns1:r>
              <ns1:rPr b="1" i="0" lang="ja-JP" sz="800" u="none" cap="none" strike="noStrike">
                <ns1:solidFill>
                  <ns1:schemeClr val="accent4"/>
                </ns1:solidFill>
                <ns1:latin typeface="BIZ UDPGothic"/>
                <ns1:ea typeface="BIZ UDPGothic"/>
                <ns1:cs typeface="BIZ UDPGothic"/>
                <ns1:sym typeface="BIZ UDPGothic"/>
              </ns1:rPr>
              <ns1:t>ation (excluding tax)</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・Held and applied for each time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・Performance-based billing according to the number of attendees</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・Applications from 20 people or more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(Billing is only for the number of attendees)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047" name="Google Shape;1047;p38"/>
          <ns0:cNvSpPr txBox="1"/>
          <ns0:nvPr/>
        </ns0:nvSpPr>
        <ns0:spPr>
          <ns1:xfrm>
            <ns1:off x="3634850" y="2158684"/>
            <ns1:ext cx="8299500" cy="1464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*To accurately track the number of attendees, we will prepare the application page and provide the list to your company.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*The actual billing will be based on the number of applicants up to the maximum number above. If capacity is reached, we will stop accepting applications.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*For privacy protection, the list will be delivered directly to the seminar organizer.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*Billing will apply not only to participants but also to absentees (cancellations before or on the day).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 will strive to attract as many attendees as possible, but we do not guarantee the number of attendees.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*There may be cases where no attendees are attracted due to the seminar theme or other concurrent events.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48" name="Google Shape;1048;p38"/>
          <ns0:cNvSpPr txBox="1"/>
          <ns0:nvPr/>
        </ns0:nvSpPr>
        <ns0:spPr>
          <ns1:xfrm>
            <ns1:off x="3634850" y="1056334"/>
            <ns1:ext cx="7842300" cy="11025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This is a fully performance-based plan for holding a one-time webinar.</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You can choose from 4 types of delegation levels.</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We accept applications from 20 people.</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If there are only 10 applicants, you will only be billed for 10.</ns1:t>
            </ns1:r>
            <ns1:endParaRPr b="0" i="0" sz="14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49" name="Google Shape;1049;p38"/>
          <ns0:cNvGraphicFramePr/>
          <ns0:nvPr/>
        </ns0:nvGraphicFramePr>
        <ns0:xfrm>
          <ns1:off x="6486861" y="4119208"/>
          <ns1:ext cx="3000000" cy="3000000"/>
        </ns0:xfrm>
        <ns1:graphic>
          <ns1:graphicData uri="http://schemas.openxmlformats.org/drawingml/2006/table">
            <ns1:tbl>
              <ns1:tblPr bandRow="1" firstRow="1">
                <ns1:noFill/>
                <ns1:tableStyleId>{DE458228-4A23-4751-AD18-C8A8BBD7AB6F}</ns1:tableStyleId>
              </ns1:tblPr>
              <ns1:tblGrid>
                <ns1:gridCol w="1453200"/>
                <ns1:gridCol w="1299300"/>
                <ns1:gridCol w="851225"/>
                <ns1:gridCol w="801000"/>
                <ns1:gridCol w="1042675"/>
              </ns1:tblGrid>
              <ns1:tr h="3344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Product name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Quantity</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Unit price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Amount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1647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Visitor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 pe</ns1:t>
                      </ns1:r>
                      <ns1:r>
                        <ns1:rPr lang="ja-JP" sz="1000" u="none" cap="none" strike="noStrike">
                          <ns1:solidFill>
                            <ns1:schemeClr val="lt1"/>
                          </ns1:solidFill>
                          <ns1:latin typeface="BIZ UDPGothic"/>
                          <ns1:ea typeface="BIZ UDPGothic"/>
                          <ns1:cs typeface="BIZ UDPGothic"/>
                          <ns1:sym typeface="BIZ UDPGothic"/>
                        </ns1:rPr>
                        <ns1:t>ople)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Webinar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attendees, and management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14,500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Visitor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20 people</ns1:t>
                      </ns1:r>
                      <ns1:endParaRPr sz="15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58525">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319,000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cxnSp>
        <ns0:nvCxnSpPr>
          <ns0:cNvPr id="1050" name="Google Shape;1050;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51" name="Google Shape;1051;p38"/>
          <ns0:cNvSpPr/>
          <ns0:nvPr/>
        </ns0:nvSpPr>
        <ns0:spPr>
          <ns1:xfrm>
            <ns1:off x="5354675"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52" name="Google Shape;1052;p38"/>
          <ns0:cNvSpPr/>
          <ns0:nvPr/>
        </ns0:nvSpPr>
        <ns0:spPr>
          <ns1:xfrm>
            <ns1:off x="7058691"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1053" name="Google Shape;1053;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1054" name="Google Shape;1054;p38"/>
          <ns0:cNvCxnSpPr/>
          <ns0:nvPr/>
        </ns0:nvCxnSpPr>
        <ns0:spPr>
          <ns1:xfrm>
            <ns1:off x="6350" y="786145"/>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55" name="Google Shape;1055;p38"/>
          <ns0:cNvSpPr/>
          <ns0:nvPr/>
        </ns0:nvSpPr>
        <ns0:spPr>
          <ns1:xfrm>
            <ns1:off x="2856621" y="227019"/>
            <ns1:ext cx="2414400" cy="461100"/>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Visitor</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56" name="Google Shape;1056;p38"/>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57" name="Google Shape;1057;p38"/>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58" name="Google Shape;1058;p38"/>
          <ns0:cNvGraphicFramePr/>
          <ns0:nvPr/>
        </ns0:nvGraphicFramePr>
        <ns0:xfrm>
          <ns1:off x="195083" y="4119209"/>
          <ns1:ext cx="3000000" cy="3000000"/>
        </ns0:xfrm>
        <ns1:graphic>
          <ns1:graphicData uri="http://schemas.openxmlformats.org/drawingml/2006/table">
            <ns1:tbl>
              <ns1:tblPr>
                <ns1:noFill/>
                <ns1:tableStyleId>{3467832D-9DE1-49CC-B827-7DFF1556ED4D}</ns1:tableStyleId>
              </ns1:tblPr>
              <ns1:tblGrid>
                <ns1:gridCol w="805375"/>
                <ns1:gridCol w="796075"/>
                <ns1:gridCol w="505425"/>
                <ns1:gridCol w="605675"/>
                <ns1:gridCol w="454300"/>
                <ns1:gridCol w="800425"/>
                <ns1:gridCol w="735525"/>
                <ns1:gridCol w="594900"/>
                <ns1:gridCol w="775175"/>
              </ns1:tblGrid>
              <ns1:tr h="423075">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Menu</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Planning</ns1:t>
                      </ns1:r>
                      <ns1:endParaRPr sz="10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Attracting attendees</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LP setup</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Moderator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Other media</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Import</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URL delivery</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Reminder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Zoom</ns1:t>
                      </ns1:r>
                      <ns1:endParaRPr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Provision</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Post-event</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Survey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r>
              <ns1:tr h="260350">
                <ns1:tc rowSpan="4">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Majisemi</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lt1"/>
                          </ns1:solidFill>
                          <ns1:latin typeface="BIZ UDPGothic"/>
                          <ns1:ea typeface="BIZ UDPGothic"/>
                          <ns1:cs typeface="BIZ UDPGothic"/>
                          <ns1:sym typeface="BIZ UDPGothic"/>
                        </ns1:rPr>
                        <ns1:t>Visitor</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Standard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No other media posting</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and attracting attendees</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Attracting attendees and management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Attracting attendees only</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bl>
          </ns1:graphicData>
        </ns1:graphic>
      </ns0:graphicFrame>
      <ns0:sp>
        <ns0:nvSpPr>
          <ns0:cNvPr id="1059" name="Google Shape;1059;p38"/>
          <ns0:cNvSpPr/>
          <ns0:nvPr/>
        </ns0:nvSpPr>
        <ns0:spPr>
          <ns1:xfrm>
            <ns1:off x="2924769" y="3886527"/>
            <ns1:ext cx="3332400" cy="2310900"/>
          </ns1:xfrm>
          <ns1:prstGeom prst="rect">
            <ns1:avLst/>
          </ns1:prstGeom>
          <ns1:noFill/>
          <ns1:ln cap="flat" cmpd="sng" w="5715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rgbClr val="4F7CE6"/>
                </ns1:solidFill>
                <ns1:latin typeface="BIZ UDPGothic"/>
                <ns1:ea typeface="BIZ UDPGothic"/>
                <ns1:cs typeface="BIZ UDPGothic"/>
                <ns1:sym typeface="BIZ UDPGothic"/>
              </ns1:rPr>
              <ns1:t>Management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0" name="Google Shape;1060;p38"/>
          <ns0:cNvSpPr/>
          <ns0:nvPr/>
        </ns0:nvSpPr>
        <ns0:spPr>
          <ns1:xfrm>
            <ns1:off x="2924772" y="3886519"/>
            <ns1:ext cx="3332400" cy="230700"/>
          </ns1:xfrm>
          <ns1:prstGeom prst="rect">
            <ns1:avLst/>
          </ns1:prstGeom>
          <ns1:solidFill>
            <ns1:srgbClr val="4F7CE6"/>
          </ns1:solidFill>
          <ns1:ln cap="flat" cmpd="sng" w="3810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Management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1" name="Google Shape;1061;p38"/>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62" name="Google Shape;1062;p3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9.xml><?xml version="1.0" encoding="utf-8"?>
<ns0:sld xmlns:ns0="http://schemas.openxmlformats.org/presentationml/2006/main" xmlns:ns1="http://schemas.openxmlformats.org/drawingml/2006/main">
  <ns0:cSld>
    <ns0:spTree>
      <ns0:nvGrpSpPr>
        <ns0:cNvPr id="1066" name="Shape 1066"/>
        <ns0:cNvGrpSpPr/>
        <ns0:nvPr/>
      </ns0:nvGrpSpPr>
      <ns0:grpSpPr>
        <ns1:xfrm>
          <ns1:off x="0" y="0"/>
          <ns1:ext cx="0" cy="0"/>
          <ns1:chOff x="0" y="0"/>
          <ns1:chExt cx="0" cy="0"/>
        </ns1:xfrm>
      </ns0:grpSpPr>
      <ns0:sp>
        <ns0:nvSpPr>
          <ns0:cNvPr id="1067" name="Google Shape;1067;p39"/>
          <ns0:cNvSpPr/>
          <ns0:nvPr/>
        </ns0:nvSpPr>
        <ns0:spPr>
          <ns1:xfrm rot="-5400000">
            <ns1:off x="604028" y="606147"/>
            <ns1:ext cx="36240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68" name="Google Shape;1068;p39"/>
          <ns0:cNvSpPr/>
          <ns0:nvPr/>
        </ns0:nvSpPr>
        <ns0:spPr>
          <ns1:xfrm>
            <ns1:off x="221197" y="969955"/>
            <ns1:ext cx="11729100" cy="3635400"/>
          </ns1:xfrm>
          <ns1:prstGeom prst="roundRect">
            <ns1:avLst>
              <ns1:gd fmla="val 3256" name="adj"/>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69" name="Google Shape;1069;p39"/>
          <ns0:cNvSpPr txBox="1"/>
          <ns0:nvPr/>
        </ns0:nvSpPr>
        <ns0:spPr>
          <ns1:xfrm>
            <ns1:off x="4717500" y="3048032"/>
            <ns1:ext cx="7132800" cy="15822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*To accurately track the number of attendees, we will prepare the application page and provide the list to your company.</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If the capacity is reached, we will stop accepting applications.</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*For privacy protection, the list will be delivered directly to the seminar organizer.</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Not only participants but also absentees (cancellations before and on the day) are counted in the number of attendees.</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The contract is automatically renewed monthly and will continue in the same manner.</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Refunds for unused attendee slots cannot be made upon withdrawal. Additionally, you cannot rejoin Majisemi Club for one year after withdrawal.</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Please notify us by email by the end of the month prior to the withdrawal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Benefits are subject to change.</ns1:t>
            </ns1:r>
            <ns1:endParaRPr b="0" i="0" sz="900" u="none" cap="none" strike="noStrike">
              <ns1:solidFill>
                <ns1:srgbClr val="000000"/>
              </ns1:solidFill>
              <ns1:latin typeface="BIZ UDPGothic"/>
              <ns1:ea typeface="BIZ UDPGothic"/>
              <ns1:cs typeface="BIZ UDPGothic"/>
              <ns1:sym typeface="BIZ UDPGothic"/>
            </ns1:endParaRPr>
          </ns1:p>
        </ns0:txBody>
      </ns0:sp>
      <ns0:sp>
        <ns0:nvSpPr>
          <ns0:cNvPr id="1070" name="Google Shape;1070;p39"/>
          <ns0:cNvSpPr txBox="1"/>
          <ns0:nvPr/>
        </ns0:nvSpPr>
        <ns0:spPr>
          <ns1:xfrm>
            <ns1:off x="4714725" y="971137"/>
            <ns1:ext cx="7132800" cy="3259200"/>
          </ns1:xfrm>
          <ns1:prstGeom prst="rect">
            <ns1:avLst/>
          </ns1:prstGeom>
          <ns1:noFill/>
          <ns1:ln>
            <ns1:noFill/>
          </ns1:ln>
        </ns0:spPr>
        <ns0:txBody>
          <ns1:bodyPr anchorCtr="0" anchor="t" bIns="45700" lIns="91425" spcFirstLastPara="1" rIns="91425" wrap="square" tIns="45700">
            <ns1:noAutofit/>
          </ns1:bodyPr>
          <ns1:lstStyle/>
          <ns1:p>
            <ns1:pPr indent="-279400" lvl="0" marL="285750" marR="0" rtl="0" algn="l">
              <ns1:lnSpc>
                <ns1:spcPct val="100000"/>
              </ns1:lnSpc>
              <ns1:spcBef>
                <ns1:spcPts val="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Majisemi Club is a membership service that continuously holds webinars, applying PDCA to create better webinars. Admission is subject to review.</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Majisemi Club, we offer a one-stop service including planning, attracting attendees, hosting, and management. We cannot support attracting attendees only.</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Furthermore, the seminar content (planning) will be a "problem-solving seminar" rather than a "product introduction." Product introductions will be conducted in the latter part of the presentation. The seminar content will be decided in consultation with the Majisemi planning team. It may not be possible to hold the seminar on your desired theme. If you wish to decide the theme yourself, please use the visitor option.</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60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Please note that considering the purpose of the aforementioned Majisemi Club, a penalty will be set for cancellations within one year of the contract start. (The difference from the visitor fee will be charged)</ns1:t>
            </ns1:r>
            <ns1:endParaRPr b="0" i="0" sz="1300" u="none" cap="none" strike="noStrike">
              <ns1:solidFill>
                <ns1:srgbClr val="000000"/>
              </ns1:solidFill>
              <ns1:latin typeface="Arial"/>
              <ns1:ea typeface="Arial"/>
              <ns1:cs typeface="Arial"/>
              <ns1:sym typeface="Arial"/>
            </ns1:endParaRPr>
          </ns1:p>
        </ns0:txBody>
      </ns0:sp>
      <ns0:sp>
        <ns0:nvSpPr>
          <ns0:cNvPr id="1071" name="Google Shape;1071;p39"/>
          <ns0:cNvSpPr txBox="1"/>
          <ns0:nvPr/>
        </ns0:nvSpPr>
        <ns0:spPr>
          <ns1:xfrm>
            <ns1:off x="341827" y="996147"/>
            <ns1:ext cx="4130400" cy="3487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Monthly fee 120,000 JPY (ex</ns1:t>
            </ns1:r>
            <ns1:r>
              <ns1:rPr b="1" i="0" lang="ja-JP" sz="800" u="none" cap="none" strike="noStrike">
                <ns1:solidFill>
                  <ns1:schemeClr val="accent4"/>
                </ns1:solidFill>
                <ns1:latin typeface="BIZ UDPGothic"/>
                <ns1:ea typeface="BIZ UDPGothic"/>
                <ns1:cs typeface="BIZ UDPGothic"/>
                <ns1:sym typeface="BIZ UDPGothic"/>
              </ns1:rPr>
              <ns1:t>cluding tax) ※ Light plan </ns1:t>
            </ns1:r>
            <ns1:r>
              <ns1:rPr b="1" i="0" lang="ja-JP" sz="1000" u="none" cap="none" strike="noStrike">
                <ns1:solidFill>
                  <ns1:schemeClr val="accent4"/>
                </ns1:solidFill>
                <ns1:latin typeface="BIZ UDPGothic"/>
                <ns1:ea typeface="BIZ UDPGothic"/>
                <ns1:cs typeface="BIZ UDPGothic"/>
                <ns1:sym typeface="BIZ UDPGothic"/>
              </ns1:rPr>
              <ns1:t>includes 10 attendee slots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Additional attendee slots @</ns1:t>
            </ns1:r>
            <ns1:r>
              <ns1:rPr b="1" i="0" lang="ja-JP" sz="800" u="none" cap="none" strike="noStrike">
                <ns1:solidFill>
                  <ns1:schemeClr val="accent4"/>
                </ns1:solidFill>
                <ns1:latin typeface="BIZ UDPGothic"/>
                <ns1:ea typeface="BIZ UDPGothic"/>
                <ns1:cs typeface="BIZ UDPGothic"/>
                <ns1:sym typeface="BIZ UDPGothic"/>
              </ns1:rPr>
              <ns1:t>10,000 JPY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120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Automatic renewal every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 10 attendee slots each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Minimum webinar capacity is 30 people</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holding a 30-person webinar in the first month, purchase 20 additional attendee slots (@10,000 JPY)</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the number of attendees does not meet the capacity, the remaining slots will be carried over to the following months.</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Additional attendee slots can be purchased for ¥10,000 each.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registered for at least one of your company's last three paid seminars registers again for the current seminar, they will not be charged for the current seminar (fan development).</ns1:t>
            </ns1:r>
            <ns1:endParaRPr b="0" i="0" sz="1100" u="none" cap="none" strike="noStrike">
              <ns1:solidFill>
                <ns1:srgbClr val="FF0000"/>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Other benefits include providing leads from those who download publicly available presentation materials, a branding dashboard, and a trend analysis tool.</ns1:t>
            </ns1:r>
            <ns1:endParaRPr b="0" i="0" sz="11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72" name="Google Shape;1072;p39"/>
          <ns0:cNvGraphicFramePr/>
          <ns0:nvPr/>
        </ns0:nvGraphicFramePr>
        <ns0:xfrm>
          <ns1:off x="4503110" y="4742350"/>
          <ns1:ext cx="3000000" cy="3000000"/>
        </ns0:xfrm>
        <ns1:graphic>
          <ns1:graphicData uri="http://schemas.openxmlformats.org/drawingml/2006/table">
            <ns1:tbl>
              <ns1:tblPr bandRow="1" firstRow="1">
                <ns1:noFill/>
                <ns1:tableStyleId>{432B047E-2240-43DF-AB91-C3AC2A0F5CC9}</ns1:tableStyleId>
              </ns1:tblPr>
              <ns1:tblGrid>
                <ns1:gridCol w="1911900"/>
                <ns1:gridCol w="2402875"/>
                <ns1:gridCol w="1887875"/>
                <ns1:gridCol w="1244650"/>
              </ns1:tblGrid>
              <ns1:tr h="34242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Product name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50" u="none" cap="none" strike="noStrike">
                          <ns1:latin typeface="BIZ UDPGothic"/>
                          <ns1:ea typeface="BIZ UDPGothic"/>
                          <ns1:cs typeface="BIZ UDPGothic"/>
                          <ns1:sym typeface="BIZ UDPGothic"/>
                        </ns1:rPr>
                        <ns1:t>Category</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Amount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391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Light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attendees, and managing webinars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Monthly fee</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120,000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Light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Attracting 30 attendees,</ns1:t>
                      </ns1:r>
                      <ns1:endParaRPr sz="1400" u="none" cap="none" strike="noStrike"/>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If you attract 10 attendees through the monthly fee and 20 through additional slots</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rowSpan="3"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Additional participant slots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32,000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977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352,000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cxnSp>
        <ns0:nvCxnSpPr>
          <ns0:cNvPr id="1073" name="Google Shape;1073;p3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74" name="Google Shape;1074;p3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75" name="Google Shape;1075;p3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76" name="Google Shape;1076;p39"/>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77" name="Google Shape;1077;p39"/>
          <ns0:cNvSpPr/>
          <ns0:nvPr/>
        </ns0:nvSpPr>
        <ns0:spPr>
          <ns1:xfrm>
            <ns1:off x="5474771"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8" name="Google Shape;1078;p39"/>
          <ns0:cNvSpPr/>
          <ns0:nvPr/>
        </ns0:nvSpPr>
        <ns0:spPr>
          <ns1:xfrm>
            <ns1:off x="7178787"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9" name="Google Shape;1079;p39"/>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Light</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80" name="Google Shape;1080;p39"/>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081" name="Google Shape;1081;p39"/>
          <ns0:cNvSpPr/>
          <ns0:nvPr/>
        </ns0:nvSpPr>
        <ns0:spPr>
          <ns1:xfrm>
            <ns1:off x="228725" y="4714125"/>
            <ns1:ext cx="3920400" cy="17883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700" u="none" cap="none" strike="noStrike">
                <ns1:solidFill>
                  <ns1:schemeClr val="lt1"/>
                </ns1:solidFill>
                <ns1:latin typeface="BIZ UDPGothic"/>
                <ns1:ea typeface="BIZ UDPGothic"/>
                <ns1:cs typeface="BIZ UDPGothic"/>
                <ns1:sym typeface="BIZ UDPGothic"/>
              </ns1:rPr>
              <ns1:t>If you have challenges with converting seminars into business discussions or want to strengthen your website content and SEO, please consider our value set plan mentioned later.</ns1:t>
            </ns1:r>
            <ns1:endParaRPr b="0" i="0" sz="1700" u="none" cap="none" strike="noStrike">
              <ns1:solidFill>
                <ns1:schemeClr val="lt1"/>
              </ns1:solidFill>
              <ns1:latin typeface="BIZ UDPGothic"/>
              <ns1:ea typeface="BIZ UDPGothic"/>
              <ns1:cs typeface="BIZ UDPGothic"/>
              <ns1:sym typeface="BIZ UDPGothic"/>
            </ns1:endParaRPr>
          </ns1:p>
        </ns0:txBody>
      </ns0:sp>
      <ns0:sp>
        <ns0:nvSpPr>
          <ns0:cNvPr id="1082" name="Google Shape;1082;p3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83" name="Google Shape;1083;p3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xml><?xml version="1.0" encoding="utf-8"?>
<ns0:sld xmlns:ns0="http://schemas.openxmlformats.org/presentationml/2006/main" xmlns:ns1="http://schemas.openxmlformats.org/drawingml/2006/main">
  <ns0:cSld>
    <ns0:spTree>
      <ns0:nvGrpSpPr>
        <ns0:cNvPr id="132" name="Shape 132"/>
        <ns0:cNvGrpSpPr/>
        <ns0:nvPr/>
      </ns0:nvGrpSpPr>
      <ns0:grpSpPr>
        <ns1:xfrm>
          <ns1:off x="0" y="0"/>
          <ns1:ext cx="0" cy="0"/>
          <ns1:chOff x="0" y="0"/>
          <ns1:chExt cx="0" cy="0"/>
        </ns1:xfrm>
      </ns0:grpSpPr>
      <ns0:cxnSp>
        <ns0:nvCxnSpPr>
          <ns0:cNvPr id="133" name="Google Shape;133;p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34" name="Google Shape;134;p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35" name="Google Shape;135;p4"/>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36" name="Google Shape;136;p4"/>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37" name="Google Shape;137;p4"/>
          <ns0:cNvSpPr txBox="1"/>
          <ns0:nvPr/>
        </ns0:nvSpPr>
        <ns0:spPr>
          <ns1:xfrm>
            <ns1:off x="525996" y="874427"/>
            <ns1:ext cx="11284500" cy="256989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About the products you want to introduce in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・Which product or service?</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・Who is the target audience (who do you want to invite to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・Industry, company size, department, position, etc.</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Majisemi's areas of expertise are "IT departments, DX departments, security departments across all industries, and production/manufacturing departments in factories"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・What are the competing products?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・What are the strengths and differentiation points compared to competing products?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38" name="Google Shape;138;p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39" name="Google Shape;139;p4"/>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0.xml><?xml version="1.0" encoding="utf-8"?>
<ns0:sld xmlns:ns0="http://schemas.openxmlformats.org/presentationml/2006/main" xmlns:ns1="http://schemas.openxmlformats.org/drawingml/2006/main">
  <ns0:cSld>
    <ns0:spTree>
      <ns0:nvGrpSpPr>
        <ns0:cNvPr id="1087" name="Shape 1087"/>
        <ns0:cNvGrpSpPr/>
        <ns0:nvPr/>
      </ns0:nvGrpSpPr>
      <ns0:grpSpPr>
        <ns1:xfrm>
          <ns1:off x="0" y="0"/>
          <ns1:ext cx="0" cy="0"/>
          <ns1:chOff x="0" y="0"/>
          <ns1:chExt cx="0" cy="0"/>
        </ns1:xfrm>
      </ns0:grpSpPr>
      <ns0:sp>
        <ns0:nvSpPr>
          <ns0:cNvPr id="1088" name="Google Shape;1088;p40"/>
          <ns0:cNvSpPr/>
          <ns0:nvPr/>
        </ns0:nvSpPr>
        <ns0:spPr>
          <ns1:xfrm>
            <ns1:off x="9936816" y="139130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89" name="Google Shape;1089;p40"/>
          <ns0:cNvSpPr/>
          <ns0:nvPr/>
        </ns0:nvSpPr>
        <ns0:spPr>
          <ns1:xfrm>
            <ns1:off x="1804159"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0" name="Google Shape;1090;p40"/>
          <ns0:cNvSpPr txBox="1"/>
          <ns0:nvPr/>
        </ns0:nvSpPr>
        <ns0:spPr>
          <ns1:xfrm>
            <ns1:off x="1800179" y="138966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1" name="Google Shape;1091;p40"/>
          <ns0:cNvSpPr/>
          <ns0:nvPr/>
        </ns0:nvSpPr>
        <ns0:spPr>
          <ns1:xfrm>
            <ns1:off x="4496634"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2" name="Google Shape;1092;p40"/>
          <ns0:cNvSpPr/>
          <ns0:nvPr/>
        </ns0:nvSpPr>
        <ns0:spPr>
          <ns1:xfrm>
            <ns1:off x="5405415" y="1389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3" name="Google Shape;1093;p40"/>
          <ns0:cNvSpPr txBox="1"/>
          <ns0:nvPr/>
        </ns0:nvSpPr>
        <ns0:spPr>
          <ns1:xfrm>
            <ns1:off x="5439647" y="1377434"/>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4" name="Google Shape;1094;p40"/>
          <ns0:cNvSpPr txBox="1"/>
          <ns0:nvPr/>
        </ns0:nvSpPr>
        <ns0:spPr>
          <ns1:xfrm>
            <ns1:off x="4496676" y="1381497"/>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graphicFrame>
        <ns0:nvGraphicFramePr>
          <ns0:cNvPr id="1095" name="Google Shape;1095;p40"/>
          <ns0:cNvGraphicFramePr/>
          <ns0:nvPr/>
        </ns0:nvGraphicFramePr>
        <ns0:xfrm>
          <ns1:off x="480825" y="1824195"/>
          <ns1:ext cx="3000000" cy="3000000"/>
        </ns0:xfrm>
        <ns1:graphic>
          <ns1:graphicData uri="http://schemas.openxmlformats.org/drawingml/2006/table">
            <ns1:tbl>
              <ns1:tblPr>
                <ns1:noFill/>
                <ns1:tableStyleId>{3467832D-9DE1-49CC-B827-7DFF1556ED4D}</ns1:tableStyleId>
              </ns1:tblPr>
              <ns1:tblGrid>
                <ns1:gridCol w="1244050"/>
                <ns1:gridCol w="946400"/>
                <ns1:gridCol w="877375"/>
                <ns1:gridCol w="897100"/>
                <ns1:gridCol w="946400"/>
                <ns1:gridCol w="867525"/>
                <ns1:gridCol w="926675"/>
                <ns1:gridCol w="857675"/>
                <ns1:gridCol w="887250"/>
                <ns1:gridCol w="939450"/>
                <ns1:gridCol w="939450"/>
                <ns1:gridCol w="939450"/>
              </ns1:tblGrid>
              <ns1:tr h="338875">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January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February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March</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April</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June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July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August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September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October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November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Beginning of the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Monthly fee 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hosting</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Target capacity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hosting</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Attendance results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48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620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Consumption of attendee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End of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¥330,000</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096" name="Google Shape;1096;p40"/>
          <ns0:cNvSpPr/>
          <ns0:nvPr/>
        </ns0:nvSpPr>
        <ns0:spPr>
          <ns1:xfrm>
            <ns1:off x="1719350" y="180770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7" name="Google Shape;1097;p40"/>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98" name="Google Shape;1098;p40"/>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99" name="Google Shape;1099;p40"/>
          <ns0:cNvSpPr/>
          <ns0:nvPr/>
        </ns0:nvSpPr>
        <ns0:spPr>
          <ns1:xfrm>
            <ns1:off x="5473920" y="227019"/>
            <ns1:ext cx="19299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billing pattern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00" name="Google Shape;1100;p40"/>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01" name="Google Shape;1101;p40"/>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Light</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02" name="Google Shape;1102;p40"/>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03" name="Google Shape;1103;p40"/>
          <ns0:cNvSpPr/>
          <ns0:nvPr/>
        </ns0:nvSpPr>
        <ns0:spPr>
          <ns1:xfrm>
            <ns1:off x="4426475" y="180535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104" name="Google Shape;1104;p40"/>
          <ns0:cNvGrpSpPr/>
          <ns0:nvPr/>
        </ns0:nvGrpSpPr>
        <ns0:grpSpPr>
          <ns1:xfrm>
            <ns1:off x="634256" y="1368535"/>
            <ns1:ext cx="1509300" cy="959400"/>
            <ns1:chOff x="2268840" y="1368535"/>
            <ns1:chExt cx="1509300" cy="959400"/>
          </ns1:xfrm>
        </ns0:grpSpPr>
        <ns0:sp>
          <ns0:nvSpPr>
            <ns0:cNvPr id="1105" name="Google Shape;1105;p40"/>
            <ns0:cNvSpPr/>
            <ns0:nvPr/>
          </ns0:nvSpPr>
          <ns0:spPr>
            <ns1:xfrm>
              <ns1:off x="2268840" y="1368535"/>
              <ns1:ext cx="938400" cy="4818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Add 10 attendee slots every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06" name="Google Shape;1106;p40"/>
            <ns0:cNvCxnSpPr>
              <ns1:stCxn id="1105" idx="3"/>
            </ns0:cNvCxnSpPr>
            <ns0:nvPr/>
          </ns0:nvCxnSpPr>
          <ns0:spPr>
            <ns1:xfrm>
              <ns1:off x="3207240" y="1609435"/>
              <ns1:ext cx="570900" cy="7185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07" name="Google Shape;1107;p40"/>
          <ns0:cNvGrpSpPr/>
          <ns0:nvPr/>
        </ns0:nvGrpSpPr>
        <ns0:grpSpPr>
          <ns1:xfrm>
            <ns1:off x="2265300" y="3856175"/>
            <ns1:ext cx="1912800" cy="916350"/>
            <ns1:chOff x="3871553" y="1403026"/>
            <ns1:chExt cx="1912800" cy="916350"/>
          </ns1:xfrm>
        </ns0:grpSpPr>
        <ns0:sp>
          <ns0:nvSpPr>
            <ns0:cNvPr id="1108" name="Google Shape;1108;p40"/>
            <ns0:cNvSpPr/>
            <ns0:nvPr/>
          </ns0:nvSpPr>
          <ns0:spPr>
            <ns1:xfrm>
              <ns1:off x="4513553" y="1799476"/>
              <ns1:ext cx="1270800" cy="5199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It's OK to have a seminar with 30 attendees from the first month</ns1:t>
              </ns1:r>
              <ns1:endParaRPr b="0" i="0" sz="1100" u="none" cap="none" strike="noStrike">
                <ns1:solidFill>
                  <ns1:srgbClr val="FF0066"/>
                </ns1:solidFill>
                <ns1:latin typeface="BIZ UDPGothic"/>
                <ns1:ea typeface="BIZ UDPGothic"/>
                <ns1:cs typeface="BIZ UDPGothic"/>
                <ns1:sym typeface="BIZ UDPGothic"/>
              </ns1:endParaRPr>
            </ns1:p>
          </ns0:txBody>
        </ns0:sp>
        <ns0:cxnSp>
          <ns0:nvCxnSpPr>
            <ns0:cNvPr id="1109" name="Google Shape;1109;p40"/>
            <ns0:cNvCxnSpPr>
              <ns1:stCxn id="1108" idx="1"/>
            </ns0:cNvCxnSpPr>
            <ns0:nvPr/>
          </ns0:nvCxnSpPr>
          <ns0:spPr>
            <ns1:xfrm rot="10800000">
              <ns1:off x="3871553" y="1403026"/>
              <ns1:ext cx="642000" cy="6564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10" name="Google Shape;1110;p40"/>
          <ns0:cNvGrpSpPr/>
          <ns0:nvPr/>
        </ns0:nvGrpSpPr>
        <ns0:grpSpPr>
          <ns1:xfrm>
            <ns1:off x="3053840" y="3376334"/>
            <ns1:ext cx="1843800" cy="708300"/>
            <ns1:chOff x="2115114" y="1368535"/>
            <ns1:chExt cx="1843800" cy="708300"/>
          </ns1:xfrm>
        </ns0:grpSpPr>
        <ns0:sp>
          <ns0:nvSpPr>
            <ns0:cNvPr id="1111" name="Google Shape;1111;p40"/>
            <ns0:cNvSpPr/>
            <ns0:nvPr/>
          </ns0:nvSpPr>
          <ns0:spPr>
            <ns1:xfrm>
              <ns1:off x="2115114" y="1368535"/>
              <ns1:ext cx="10920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The target capacity is 30 or more attendees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2" name="Google Shape;1112;p40"/>
            <ns0:cNvCxnSpPr>
              <ns1:stCxn id="1111" idx="3"/>
            </ns0:cNvCxnSpPr>
            <ns0:nvPr/>
          </ns0:nvCxnSpPr>
          <ns0:spPr>
            <ns1:xfrm flipH="1" rot="10800000">
              <ns1:off x="3207114" y="1701385"/>
              <ns1:ext cx="751800" cy="213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3" name="Google Shape;1113;p40"/>
          <ns0:cNvSpPr/>
          <ns0:nvPr/>
        </ns0:nvSpPr>
        <ns0:spPr>
          <ns1:xfrm>
            <ns1:off x="5864149" y="244641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14" name="Google Shape;1114;p40"/>
          <ns0:cNvGrpSpPr/>
          <ns0:nvPr/>
        </ns0:nvGrpSpPr>
        <ns0:grpSpPr>
          <ns1:xfrm>
            <ns1:off x="3449632" y="5131625"/>
            <ns1:ext cx="1637645" cy="1354350"/>
            <ns1:chOff x="2010859" y="955535"/>
            <ns1:chExt cx="1600200" cy="1354350"/>
          </ns1:xfrm>
        </ns0:grpSpPr>
        <ns0:sp>
          <ns0:nvSpPr>
            <ns0:cNvPr id="1115" name="Google Shape;1115;p40"/>
            <ns0:cNvSpPr/>
            <ns0:nvPr/>
          </ns0:nvSpPr>
          <ns0:spPr>
            <ns1:xfrm>
              <ns1:off x="2010859" y="1601585"/>
              <ns1:ext cx="11964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carry over any shortfall to the next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6" name="Google Shape;1116;p40"/>
            <ns0:cNvCxnSpPr>
              <ns1:stCxn id="1115" idx="3"/>
            </ns0:cNvCxnSpPr>
            <ns0:nvPr/>
          </ns0:nvCxnSpPr>
          <ns0:spPr>
            <ns1:xfrm flipH="1" rot="10800000">
              <ns1:off x="3207259" y="955535"/>
              <ns1:ext cx="403800" cy="1000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7" name="Google Shape;1117;p40"/>
          <ns0:cNvSpPr/>
          <ns0:nvPr/>
        </ns0:nvSpPr>
        <ns0:spPr>
          <ns1:xfrm>
            <ns1:off x="5854316" y="5626254"/>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118" name="Google Shape;1118;p40"/>
          <ns0:cNvSpPr/>
          <ns0:nvPr/>
        </ns0:nvSpPr>
        <ns0:spPr>
          <ns1:xfrm>
            <ns1:off x="6386263" y="1341417"/>
            <ns1:ext cx="3456300" cy="4356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seminars can be held anytime (or not at all)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(The target capacity is 30 or more attendees, and 10 or more for replays)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19" name="Google Shape;1119;p40"/>
          <ns0:cNvSpPr/>
          <ns0:nvPr/>
        </ns0:nvSpPr>
        <ns0:spPr>
          <ns1:xfrm>
            <ns1:off x="5340800" y="1805975"/>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20" name="Google Shape;1120;p40"/>
          <ns0:cNvSpPr/>
          <ns0:nvPr/>
        </ns0:nvSpPr>
        <ns0:spPr>
          <ns1:xfrm>
            <ns1:off x="5075850" y="491685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21" name="Google Shape;1121;p40"/>
          <ns0:cNvGrpSpPr/>
          <ns0:nvPr/>
        </ns0:nvGrpSpPr>
        <ns0:grpSpPr>
          <ns1:xfrm>
            <ns1:off x="6079178" y="3780060"/>
            <ns1:ext cx="2168400" cy="639000"/>
            <ns1:chOff x="1449413" y="1368535"/>
            <ns1:chExt cx="2168400" cy="639000"/>
          </ns1:xfrm>
        </ns0:grpSpPr>
        <ns0:sp>
          <ns0:nvSpPr>
            <ns0:cNvPr id="1122" name="Google Shape;1122;p40"/>
            <ns0:cNvSpPr/>
            <ns0:nvPr/>
          </ns0:nvSpPr>
          <ns0:spPr>
            <ns1:xfrm>
              <ns1:off x="2115113" y="1368535"/>
              <ns1:ext cx="1502700" cy="6390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It's OK to hold events with 50, 100 attendees, etc.</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3" name="Google Shape;1123;p40"/>
            <ns0:cNvCxnSpPr>
              <ns1:stCxn id="1122" idx="1"/>
            </ns0:cNvCxnSpPr>
            <ns0:nvPr/>
          </ns0:nvCxnSpPr>
          <ns0:spPr>
            <ns1:xfrm rot="10800000">
              <ns1:off x="1449413" y="1440235"/>
              <ns1:ext cx="665700" cy="2478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cxnSp>
        <ns0:nvCxnSpPr>
          <ns0:cNvPr id="1124" name="Google Shape;1124;p40"/>
          <ns0:cNvCxnSpPr>
            <ns1:stCxn id="1120" idx="6"/>
            <ns1:endCxn id="1113" idx="2"/>
          </ns0:cNvCxnSpPr>
          <ns0:nvPr/>
        </ns0:nvCxnSpPr>
        <ns0:spPr>
          <ns1:xfrm flipH="1" rot="10800000">
            <ns1:off x="5438550" y="2628900"/>
            <ns1:ext cx="425700" cy="2470500"/>
          </ns1:xfrm>
          <ns1:prstGeom prst="curvedConnector3">
            <ns1:avLst>
              <ns1:gd fmla="val 49988" name="adj1"/>
            </ns1:avLst>
          </ns1:prstGeom>
          <ns1:noFill/>
          <ns1:ln cap="flat" cmpd="sng" w="25400">
            <ns1:solidFill>
              <ns1:srgbClr val="FF0066"/>
            </ns1:solidFill>
            <ns1:prstDash val="solid"/>
            <ns1:round/>
            <ns1:headEnd len="sm" w="sm" type="none"/>
            <ns1:tailEnd len="lg" w="lg" type="stealth"/>
          </ns1:ln>
        </ns0:spPr>
      </ns0:cxnSp>
      <ns0:grpSp>
        <ns0:nvGrpSpPr>
          <ns0:cNvPr id="1125" name="Google Shape;1125;p40"/>
          <ns0:cNvGrpSpPr/>
          <ns0:nvPr/>
        </ns0:nvGrpSpPr>
        <ns0:grpSpPr>
          <ns1:xfrm>
            <ns1:off x="6182215" y="5762317"/>
            <ns1:ext cx="2637900" cy="580027"/>
            <ns1:chOff x="1695559" y="1368535"/>
            <ns1:chExt cx="2637900" cy="708300"/>
          </ns1:xfrm>
        </ns0:grpSpPr>
        <ns0:sp>
          <ns0:nvSpPr>
            <ns0:cNvPr id="1126" name="Google Shape;1126;p40"/>
            <ns0:cNvSpPr/>
            <ns0:nvPr/>
          </ns0:nvSpPr>
          <ns0:spPr>
            <ns1:xfrm>
              <ns1:off x="2010859" y="1368535"/>
              <ns1:ext cx="23226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Any shortfall will be billed at ¥10,000 each</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There will be no attendance beyond the target capacity</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7" name="Google Shape;1127;p40"/>
            <ns0:cNvCxnSpPr>
              <ns1:stCxn id="1126" idx="1"/>
            </ns0:cNvCxnSpPr>
            <ns0:nvPr/>
          </ns0:nvCxnSpPr>
          <ns0:spPr>
            <ns1:xfrm rot="10800000">
              <ns1:off x="1695559" y="1424485"/>
              <ns1:ext cx="315300" cy="298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28" name="Google Shape;1128;p40"/>
          <ns0:cNvSpPr txBox="1"/>
          <ns0:nvPr/>
        </ns0:nvSpPr>
        <ns0:spPr>
          <ns1:xfrm>
            <ns1:off x="9954823" y="136122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29" name="Google Shape;1129;p40"/>
          <ns0:cNvSpPr/>
          <ns0:nvPr/>
        </ns0:nvSpPr>
        <ns0:spPr>
          <ns1:xfrm>
            <ns1:off x="9849725" y="1781700"/>
            <ns1:ext cx="938400" cy="46176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30" name="Google Shape;1130;p40"/>
          <ns0:cNvSpPr txBox="1"/>
          <ns0:nvPr/>
        </ns0:nvSpPr>
        <ns0:spPr>
          <ns1:xfrm>
            <ns1:off x="292432" y="831765"/>
            <ns1:ext cx="8505600" cy="461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chemeClr val="accent4"/>
              </ns1:buClr>
              <ns1:buSzPts val="19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Example of hosting and billing for webinars with Majisemi Club</ns1:t>
            </ns1:r>
            <ns1:endParaRPr b="0" i="0" sz="2800" u="none" cap="none" strike="noStrike">
              <ns1:solidFill>
                <ns1:srgbClr val="000000"/>
              </ns1:solidFill>
              <ns1:latin typeface="BIZ UDPGothic"/>
              <ns1:ea typeface="BIZ UDPGothic"/>
              <ns1:cs typeface="BIZ UDPGothic"/>
              <ns1:sym typeface="BIZ UDPGothic"/>
            </ns1:endParaRPr>
          </ns1:p>
        </ns0:txBody>
      </ns0:sp>
      <ns0:sp>
        <ns0:nvSpPr>
          <ns0:cNvPr id="1131" name="Google Shape;1131;p40"/>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32" name="Google Shape;1132;p40"/>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1.xml><?xml version="1.0" encoding="utf-8"?>
<ns0:sld xmlns:ns0="http://schemas.openxmlformats.org/presentationml/2006/main" xmlns:ns1="http://schemas.openxmlformats.org/drawingml/2006/main" xmlns:ns2="http://schemas.openxmlformats.org/officeDocument/2006/relationships">
  <ns0:cSld>
    <ns0:spTree>
      <ns0:nvGrpSpPr>
        <ns0:cNvPr id="1136" name="Shape 1136"/>
        <ns0:cNvGrpSpPr/>
        <ns0:nvPr/>
      </ns0:nvGrpSpPr>
      <ns0:grpSpPr>
        <ns1:xfrm>
          <ns1:off x="0" y="0"/>
          <ns1:ext cx="0" cy="0"/>
          <ns1:chOff x="0" y="0"/>
          <ns1:chExt cx="0" cy="0"/>
        </ns1:xfrm>
      </ns0:grpSpPr>
      <ns0:sp>
        <ns0:nvSpPr>
          <ns0:cNvPr id="1137" name="Google Shape;1137;p41"/>
          <ns0:cNvSpPr/>
          <ns0:nvPr/>
        </ns0:nvSpPr>
        <ns0:spPr>
          <ns1:xfrm rot="-5400000">
            <ns1:off x="704215" y="514095"/>
            <ns1:ext cx="34401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pic>
        <ns0:nvPicPr>
          <ns0:cNvPr descr="図形, 背景パターン&#10;&#10;自動的に生成された説明" id="1138" name="Google Shape;1138;p41"/>
          <ns0:cNvPicPr preferRelativeResize="0"/>
          <ns0:nvPr/>
        </ns0:nvPicPr>
        <ns0:blipFill rotWithShape="1">
          <ns1:blip ns2:embed="rId3">
            <ns1:alphaModFix/>
          </ns1:blip>
          <ns1:srcRect b="0" l="0" r="0" t="0"/>
          <ns1:stretch/>
        </ns0:blipFill>
        <ns0:spPr>
          <ns1:xfrm>
            <ns1:off x="618715" y="4493312"/>
            <ns1:ext cx="3416595" cy="2181623"/>
          </ns1:xfrm>
          <ns1:prstGeom prst="rect">
            <ns1:avLst/>
          </ns1:prstGeom>
          <ns1:noFill/>
          <ns1:ln>
            <ns1:noFill/>
          </ns1:ln>
        </ns0:spPr>
      </ns0:pic>
      <ns0:sp>
        <ns0:nvSpPr>
          <ns0:cNvPr id="1139" name="Google Shape;1139;p41"/>
          <ns0:cNvSpPr/>
          <ns0:nvPr/>
        </ns0:nvSpPr>
        <ns0:spPr>
          <ns1:xfrm>
            <ns1:off x="221197" y="988391"/>
            <ns1:ext cx="11729100" cy="34401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40" name="Google Shape;1140;p41"/>
          <ns0:cNvSpPr txBox="1"/>
          <ns0:nvPr/>
        </ns0:nvSpPr>
        <ns0:spPr>
          <ns1:xfrm>
            <ns1:off x="4742732" y="2660598"/>
            <ns1:ext cx="7327800" cy="1809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To accurately track the number of attendees, we will prepare the registration page and provide the list to your company.</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If the capacity is reached, we will stop accepting registrations.</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*For privacy protection, the list will be delivered directly to the seminar organizer.</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Not only participants but also absentees (cancellations before and on the day) are counted in the number of attendees.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The contract is automatically renewed every three months and will continue in the same manner.</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Refunds for unused attendee slots cannot be made upon withdrawal. Additionally, you cannot rejoin Majisemi Club for one year after withdrawal.</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To cancel, please notify us by email by the end of the month prior to the cancellation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We may not be able to accommodate guarantees for business discussions.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Benefits are subject to change.</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141" name="Google Shape;1141;p41"/>
          <ns0:cNvSpPr txBox="1"/>
          <ns0:nvPr/>
        </ns0:nvSpPr>
        <ns0:spPr>
          <ns1:xfrm>
            <ns1:off x="4765183" y="1190514"/>
            <ns1:ext cx="7327800" cy="14409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This is a plan that automatically renews every three months. It guarantees 30 attendees and 3 business discussions (appointments).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We handle everything from planning the seminar content, attracting attendees, managing the event on the day, to sending materials to participants.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Majifolo is included in the fee.</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If the initial seminar does not reach 30 attendees and 3 discussions, it will be carried over to that quarter or the next quarter,</ns1:t>
            </ns1:r>
            <ns1:endParaRPr b="0" i="0" sz="13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300"/>
              <ns1:buFont typeface="Arial"/>
              <ns1:buNone/>
            </ns1:pPr>
            <ns1:r>
              <ns1:rPr b="0" i="0" lang="ja-JP" sz="1300" u="none" cap="none" strike="noStrike">
                <ns1:solidFill>
                  <ns1:schemeClr val="accent4"/>
                </ns1:solidFill>
                <ns1:latin typeface="BIZ UDPGothic"/>
                <ns1:ea typeface="BIZ UDPGothic"/>
                <ns1:cs typeface="BIZ UDPGothic"/>
                <ns1:sym typeface="BIZ UDPGothic"/>
              </ns1:rPr>
              <ns1:t>　　 or an additional seminar will be held. (The goal is to achieve this in the initial attempt)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42" name="Google Shape;1142;p41"/>
          <ns0:cNvSpPr txBox="1"/>
          <ns0:nvPr/>
        </ns0:nvSpPr>
        <ns0:spPr>
          <ns1:xfrm>
            <ns1:off x="357465" y="1080289"/>
            <ns1:ext cx="4222200" cy="2989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¥600,000 every three m</ns1:t>
            </ns1:r>
            <ns1:r>
              <ns1:rPr b="1" i="0" lang="ja-JP" sz="800" u="none" cap="none" strike="noStrike">
                <ns1:solidFill>
                  <ns1:schemeClr val="accent4"/>
                </ns1:solidFill>
                <ns1:latin typeface="BIZ UDPGothic"/>
                <ns1:ea typeface="BIZ UDPGothic"/>
                <ns1:cs typeface="BIZ UDPGothic"/>
                <ns1:sym typeface="BIZ UDPGothic"/>
              </ns1:rPr>
              <ns1:t>onths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Contract automatically renews every three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Guarantees 30 attendees and 3 business discussions every three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Majifolo is provided for free</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targets are not met, the shortfall will be carried over to future seminars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more than 31 additional participants, ¥13,500 per registration</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registered for at least one of your company's last three paid seminars registers again for the current seminar, they will not be charged for the current seminar (fan development).</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Other benefits include providing leads from those who download publicly available presentation materials, a branding dashboard, and a trend analysis tool.</ns1:t>
            </ns1:r>
            <ns1:endParaRPr b="0" i="0" sz="1400" u="none" cap="none" strike="noStrike">
              <ns1:solidFill>
                <ns1:srgbClr val="000000"/>
              </ns1:solidFill>
              <ns1:latin typeface="Arial"/>
              <ns1:ea typeface="Arial"/>
              <ns1:cs typeface="Arial"/>
              <ns1:sym typeface="Arial"/>
            </ns1:endParaRPr>
          </ns1:p>
          <ns1:p>
            <ns1:pPr indent="-101600" lvl="0" marL="171450" marR="0" rtl="0" algn="l">
              <ns1:lnSpc>
                <ns1:spcPct val="120000"/>
              </ns1:lnSpc>
              <ns1:spcBef>
                <ns1:spcPts val="0"/>
              </ns1:spcBef>
              <ns1:spcAft>
                <ns1:spcPts val="0"/>
              </ns1:spcAft>
              <ns1:buClr>
                <ns1:srgbClr val="FF0000"/>
              </ns1:buClr>
              <ns1:buSzPts val="1100"/>
              <ns1:buFont typeface="BIZ UDPGothic"/>
              <ns1:buNone/>
            </ns1:pPr>
            <ns1:r>
              <ns1:t/>
            </ns1:r>
            <ns1:endParaRPr b="0" i="0" sz="1100" u="none" cap="none" strike="noStrike">
              <ns1:solidFill>
                <ns1:srgbClr val="FF0000"/>
              </ns1:solidFill>
              <ns1:latin typeface="BIZ UDPGothic"/>
              <ns1:ea typeface="BIZ UDPGothic"/>
              <ns1:cs typeface="BIZ UDPGothic"/>
              <ns1:sym typeface="BIZ UDPGothic"/>
            </ns1:endParaRPr>
          </ns1:p>
        </ns0:txBody>
      </ns0:sp>
      <ns0:graphicFrame>
        <ns0:nvGraphicFramePr>
          <ns0:cNvPr id="1143" name="Google Shape;1143;p41"/>
          <ns0:cNvGraphicFramePr/>
          <ns0:nvPr/>
        </ns0:nvGraphicFramePr>
        <ns0:xfrm>
          <ns1:off x="4691066" y="4542515"/>
          <ns1:ext cx="3000000" cy="3000000"/>
        </ns0:xfrm>
        <ns1:graphic>
          <ns1:graphicData uri="http://schemas.openxmlformats.org/drawingml/2006/table">
            <ns1:tbl>
              <ns1:tblPr>
                <ns1:noFill/>
                <ns1:tableStyleId>{3467832D-9DE1-49CC-B827-7DFF1556ED4D}</ns1:tableStyleId>
              </ns1:tblPr>
              <ns1:tblGrid>
                <ns1:gridCol w="1844075"/>
                <ns1:gridCol w="2317650"/>
                <ns1:gridCol w="590300"/>
                <ns1:gridCol w="1230625"/>
                <ns1:gridCol w="1200500"/>
              </ns1:tblGrid>
              <ns1:tr h="282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Product name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Content</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Quantity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Unit price (¥)</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Amount (¥)</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3225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event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attendees, and managing webinars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7150">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Majifolo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Appointment setting via phone and email for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62175">
                <ns1:tc vMerge="1"/>
                <ns1:tc>
                  <ns1:txBody>
                    <ns1:bodyPr/>
                    <ns1:lstStyle/>
                    <ns1:p>
                      <ns1:pPr indent="0" lvl="0" marL="0" marR="0" rtl="0" algn="ctr">
                        <ns1:lnSpc>
                          <ns1:spcPct val="100000"/>
                        </ns1:lnSpc>
                        <ns1:spcBef>
                          <ns1:spcPts val="0"/>
                        </ns1:spcBef>
                        <ns1:spcAft>
                          <ns1:spcPts val="0"/>
                        </ns1:spcAft>
                        <ns1:buClr>
                          <ns1:srgbClr val="FF505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All cases free with Majisemi Club business meeting guarantee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-3,500</ns1:t>
                      </ns1:r>
                      <ns1:endParaRPr sz="1000" u="none" cap="none" strike="noStrike">
                        <ns1:solidFill>
                          <ns1:srgbClr val="FF505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Business Meeting Guarantee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30 participants</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026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660,000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1144" name="Google Shape;1144;p41"/>
          <ns0:cNvSpPr txBox="1"/>
          <ns0:nvPr/>
        </ns0:nvSpPr>
        <ns0:spPr>
          <ns1:xfrm>
            <ns1:off x="274431" y="5194819"/>
            <ns1:ext cx="4080000" cy="5862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Guaranteed attendance and business meetings!</ns1:t>
            </ns1:r>
            <ns1:endParaRPr b="1" i="0" sz="2800" u="none" cap="none" strike="noStrike">
              <ns1:solidFill>
                <ns1:schemeClr val="accent4"/>
              </ns1:solidFill>
              <ns1:latin typeface="BIZ UDPGothic"/>
              <ns1:ea typeface="BIZ UDPGothic"/>
              <ns1:cs typeface="BIZ UDPGothic"/>
              <ns1:sym typeface="BIZ UDPGothic"/>
            </ns1:endParaRPr>
          </ns1:p>
        </ns0:txBody>
      </ns0:sp>
      <ns0:cxnSp>
        <ns0:nvCxnSpPr>
          <ns0:cNvPr id="1145" name="Google Shape;1145;p41"/>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146" name="Google Shape;1146;p41"/>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147" name="Google Shape;1147;p41"/>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48" name="Google Shape;1148;p41"/>
          <ns0:cNvSpPr txBox="1"/>
          <ns0:nvPr>
            <ns0:ph idx="12" type="sldNum"/>
          </ns0:nvPr>
        </ns0:nvSpPr>
        <ns0:spPr>
          <ns1:xfrm>
            <ns1:off x="9448800" y="6492875"/>
            <ns1:ext cx="27432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ns1:t>‹#›</ns1:t>
            </ns1:fld>
            <ns1:endParaRPr/>
          </ns1:p>
        </ns0:txBody>
      </ns0:sp>
      <ns0:sp>
        <ns0:nvSpPr>
          <ns0:cNvPr id="1149" name="Google Shape;1149;p41"/>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50" name="Google Shape;1150;p41"/>
          <ns0:cNvSpPr/>
          <ns0:nvPr/>
        </ns0:nvSpPr>
        <ns0:spPr>
          <ns1:xfrm>
            <ns1:off x="5796107"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1" name="Google Shape;1151;p41"/>
          <ns0:cNvSpPr/>
          <ns0:nvPr/>
        </ns0:nvSpPr>
        <ns0:spPr>
          <ns1:xfrm>
            <ns1:off x="7500123"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2" name="Google Shape;1152;p41"/>
          <ns0:cNvSpPr/>
          <ns0:nvPr/>
        </ns0:nvSpPr>
        <ns0:spPr>
          <ns1:xfrm>
            <ns1:off x="2856621" y="227019"/>
            <ns1:ext cx="2856900" cy="461100"/>
          </ns1:xfrm>
          <ns1:prstGeom prst="roundRect">
            <ns1:avLst>
              <ns1:gd fmla="val 16667" name="adj"/>
            </ns1:avLst>
          </ns1:prstGeom>
          <ns1:solidFill>
            <ns1:srgbClr val="7030A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Business Negotiation Guarantee</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53" name="Google Shape;1153;p41"/>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©2018-2023 MAJISEMI Inc.</ns1:t>
            </ns1:r>
            <ns1:endParaRPr b="0" i="0" sz="1000" u="none" cap="none" strike="noStrike">
              <ns1:solidFill>
                <ns1:srgbClr val="D8D8D8"/>
              </ns1:solidFill>
              <ns1:latin typeface="Arial"/>
              <ns1:ea typeface="Arial"/>
              <ns1:cs typeface="Arial"/>
              <ns1:sym typeface="Arial"/>
            </ns1:endParaRPr>
          </ns1:p>
        </ns0:txBody>
      </ns0:sp>
      <ns0:sp>
        <ns0:nvSpPr>
          <ns0:cNvPr id="1154" name="Google Shape;1154;p41"/>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42.xml><?xml version="1.0" encoding="utf-8"?>
<ns0:sld xmlns:ns0="http://schemas.openxmlformats.org/presentationml/2006/main" xmlns:ns1="http://schemas.openxmlformats.org/drawingml/2006/main">
  <ns0:cSld>
    <ns0:spTree>
      <ns0:nvGrpSpPr>
        <ns0:cNvPr id="1158" name="Shape 1158"/>
        <ns0:cNvGrpSpPr/>
        <ns0:nvPr/>
      </ns0:nvGrpSpPr>
      <ns0:grpSpPr>
        <ns1:xfrm>
          <ns1:off x="0" y="0"/>
          <ns1:ext cx="0" cy="0"/>
          <ns1:chOff x="0" y="0"/>
          <ns1:chExt cx="0" cy="0"/>
        </ns1:xfrm>
      </ns0:grpSpPr>
      <ns0:sp>
        <ns0:nvSpPr>
          <ns0:cNvPr id="1159" name="Google Shape;1159;p42"/>
          <ns0:cNvSpPr/>
          <ns0:nvPr/>
        </ns0:nvSpPr>
        <ns0:spPr>
          <ns1:xfrm>
            <ns1:off x="4704722" y="924664"/>
            <ns1:ext cx="3391313" cy="432000"/>
          </ns1:xfrm>
          <ns1:prstGeom prst="rect">
            <ns1:avLst/>
          </ns1:prstGeom>
          <ns1:solidFill>
            <ns1:srgbClr val="FF0066"/>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600" u="none" cap="none" strike="noStrike">
                <ns1:solidFill>
                  <ns1:schemeClr val="lt1"/>
                </ns1:solidFill>
                <ns1:latin typeface="BIZ UDPGothic"/>
                <ns1:ea typeface="BIZ UDPGothic"/>
                <ns1:cs typeface="BIZ UDPGothic"/>
                <ns1:sym typeface="BIZ UDPGothic"/>
              </ns1:rPr>
              <ns1:t>Recommended</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60" name="Google Shape;1160;p42"/>
          <ns0:cNvGraphicFramePr/>
          <ns0:nvPr/>
        </ns0:nvGraphicFramePr>
        <ns0:xfrm>
          <ns1:off x="609641" y="1293472"/>
          <ns1:ext cx="3000000" cy="3000000"/>
        </ns0:xfrm>
        <ns1:graphic>
          <ns1:graphicData uri="http://schemas.openxmlformats.org/drawingml/2006/table">
            <ns1:tbl>
              <ns1:tblPr bandRow="1" firstRow="1">
                <ns1:noFill/>
                <ns1:tableStyleId>{36977B20-A630-4A1D-81F4-7C21FFB1FC08}</ns1:tableStyleId>
              </ns1:tblPr>
              <ns1:tblGrid>
                <ns1:gridCol w="422300"/>
                <ns1:gridCol w="1977450"/>
                <ns1:gridCol w="1695275"/>
                <ns1:gridCol w="1781400"/>
                <ns1:gridCol w="1609150"/>
                <ns1:gridCol w="1695275"/>
                <ns1:gridCol w="1695275"/>
              </ns1:tblGrid>
              <ns1:tr h="1062175">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t/>
                      </ns1:r>
                      <ns1:endParaRPr sz="15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tcPr>
                </ns1:tc>
                <ns1:tc hMerge="1"/>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Light</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92D050"/>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Silver</ns1:t>
                      </ns1:r>
                      <ns1:endParaRPr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sz="10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6C93EA"/>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Gold</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DAA03"/>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Platinum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D840D1"/>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Premium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AEABAB"/>
                    </ns1:solidFill>
                  </ns1:tcPr>
                </ns1:tc>
              </ns1:tr>
              <ns1:tr h="396000">
                <ns1:tc rowSpan="5">
                  <ns1:txBody>
                    <ns1:bodyPr/>
                    <ns1:lstStyle/>
                    <ns1:p>
                      <ns1:pPr indent="0" lvl="0" marL="0" marR="0" rtl="0" algn="ctr">
                        <ns1:lnSpc>
                          <ns1:spcPct val="100000"/>
                        </ns1:lnSpc>
                        <ns1:spcBef>
                          <ns1:spcPts val="0"/>
                        </ns1:spcBef>
                        <ns1:spcAft>
                          <ns1:spcPts val="0"/>
                        </ns1:spcAft>
                        <ns1:buClr>
                          <ns1:srgbClr val="163F9B"/>
                        </ns1:buClr>
                        <ns1:buSzPts val="1500"/>
                        <ns1:buFont typeface="Arial"/>
                        <ns1:buNone/>
                      </ns1:pPr>
                      <ns1:r>
                        <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163F9B"/>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Included services</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Webinar hosting</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92D05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6C93EA"/>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FDAA03"/>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D840D1"/>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SEO article creation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   </ns1:t>
                      </ns1:r>
                      <ns1:r>
                        <ns1:rPr lang="ja-JP" sz="1500" u="none" cap="none" strike="noStrike">
                          <ns1:solidFill>
                            <ns1:srgbClr val="6C93EA"/>
                          </ns1:solidFill>
                          <ns1:latin typeface="BIZ UDPGothic"/>
                          <ns1:ea typeface="BIZ UDPGothic"/>
                          <ns1:cs typeface="BIZ UDPGothic"/>
                          <ns1:sym typeface="BIZ UDPGothic"/>
                        </ns1:rPr>
                        <ns1:t>●</ns1:t>
                      </ns1:r>
                      <ns1:r>
                        <ns1:rPr lang="ja-JP" sz="800" u="none" cap="none" strike="noStrike">
                          <ns1:solidFill>
                            <ns1:srgbClr val="6C93EA"/>
                          </ns1:solidFill>
                          <ns1:latin typeface="BIZ UDPGothic"/>
                          <ns1:ea typeface="BIZ UDPGothic"/>
                          <ns1:cs typeface="BIZ UDPGothic"/>
                          <ns1:sym typeface="BIZ UDPGothic"/>
                        </ns1:rPr>
                        <ns1:t>※1</ns1:t>
                      </ns1:r>
                      <ns1:endParaRPr sz="800" u="none" cap="none" strike="noStrike">
                        <ns1:solidFill>
                          <ns1:srgbClr val="6C93EA"/>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MajiFollow</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6C86C0"/>
                        </ns1:buClr>
                        <ns1:buSzPts val="1500"/>
                        <ns1:buFont typeface="Arial"/>
                        <ns1:buNone/>
                      </ns1:pPr>
                      <ns1:r>
                        <ns1:rPr lang="ja-JP" sz="1500" u="none" cap="none" strike="noStrike">
                          <ns1:solidFill>
                            <ns1:srgbClr val="6C86C0"/>
                          </ns1:solidFill>
                          <ns1:latin typeface="BIZ UDPGothic"/>
                          <ns1:ea typeface="BIZ UDPGothic"/>
                          <ns1:cs typeface="BIZ UDPGothic"/>
                          <ns1:sym typeface="BIZ UDPGothic"/>
                        </ns1:rPr>
                        <ns1:t>   </ns1:t>
                      </ns1:r>
                      <ns1:r>
                        <ns1:rPr b="1" lang="ja-JP" sz="1500" u="none" cap="none" strike="noStrike">
                          <ns1:solidFill>
                            <ns1:srgbClr val="FDAA03"/>
                          </ns1:solidFill>
                          <ns1:latin typeface="BIZ UDPGothic"/>
                          <ns1:ea typeface="BIZ UDPGothic"/>
                          <ns1:cs typeface="BIZ UDPGothic"/>
                          <ns1:sym typeface="BIZ UDPGothic"/>
                        </ns1:rPr>
                        <ns1:t>●</ns1:t>
                      </ns1:r>
                      <ns1:r>
                        <ns1:rPr lang="ja-JP" sz="800" u="none" cap="none" strike="noStrike">
                          <ns1:solidFill>
                            <ns1:srgbClr val="FDAA03"/>
                          </ns1:solidFill>
                          <ns1:latin typeface="BIZ UDPGothic"/>
                          <ns1:ea typeface="BIZ UDPGothic"/>
                          <ns1:cs typeface="BIZ UDPGothic"/>
                          <ns1:sym typeface="BIZ UDPGothic"/>
                        </ns1:rPr>
                        <ns1:t>※2</ns1:t>
                      </ns1:r>
                      <ns1:endParaRPr sz="800" u="none" cap="none" strike="noStrike">
                        <ns1:solidFill>
                          <ns1:srgbClr val="FDAA03"/>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※2</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※2</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MajiFollow Plus</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※3</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※3</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Summary video</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 ●</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r>
              <ns1:tr h="648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Bonus additional attendance slots</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(Bonu</ns1:t>
                      </ns1:r>
                      <ns1:r>
                        <ns1:rPr lang="ja-JP" sz="1000" u="none" cap="none" strike="noStrike">
                          <ns1:solidFill>
                            <ns1:srgbClr val="163F9B"/>
                          </ns1:solidFill>
                          <ns1:latin typeface="BIZ UDPGothic"/>
                          <ns1:ea typeface="BIZ UDPGothic"/>
                          <ns1:cs typeface="BIZ UDPGothic"/>
                          <ns1:sym typeface="BIZ UDPGothic"/>
                        </ns1:rPr>
                        <ns1:t>s) ※4</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10 people annually</ns1:t>
                      </ns1:r>
                      <ns1:endParaRPr sz="1500" u="none" cap="none" strike="noStrike">
                        <ns1:solidFill>
                          <ns1:srgbClr val="6C93EA"/>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Equivalent to ¥100,000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20 people annually</ns1:t>
                      </ns1:r>
                      <ns1:endParaRPr sz="1500" u="none" cap="none" strike="noStrike">
                        <ns1:solidFill>
                          <ns1:srgbClr val="FDAA03"/>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Equivalent to ¥200,000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40 people annually</ns1:t>
                      </ns1:r>
                      <ns1:endParaRPr sz="1500" u="none" cap="none" strike="noStrike">
                        <ns1:solidFill>
                          <ns1:srgbClr val="D840D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Equivalent to ¥400,000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80 people annually</ns1:t>
                      </ns1:r>
                      <ns1:endParaRPr sz="1500" u="none" cap="none" strike="noStrike">
                        <ns1:solidFill>
                          <ns1:srgbClr val="75707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Equivalent to ¥800,000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r>
              <ns1:tr h="396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Monthly fee</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92D050"/>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6C93EA"/>
                          </ns1:solidFill>
                          <ns1:latin typeface="BIZ UDPGothic"/>
                          <ns1:ea typeface="BIZ UDPGothic"/>
                          <ns1:cs typeface="BIZ UDPGothic"/>
                          <ns1:sym typeface="BIZ UDPGothic"/>
                        </ns1:rPr>
                        <ns1:t>¥135,000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DAA03"/>
                          </ns1:solidFill>
                          <ns1:latin typeface="BIZ UDPGothic"/>
                          <ns1:ea typeface="BIZ UDPGothic"/>
                          <ns1:cs typeface="BIZ UDPGothic"/>
                          <ns1:sym typeface="BIZ UDPGothic"/>
                        </ns1:rPr>
                        <ns1:t>¥155,000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D840D1"/>
                          </ns1:solidFill>
                          <ns1:latin typeface="BIZ UDPGothic"/>
                          <ns1:ea typeface="BIZ UDPGothic"/>
                          <ns1:cs typeface="BIZ UDPGothic"/>
                          <ns1:sym typeface="BIZ UDPGothic"/>
                        </ns1:rPr>
                        <ns1:t>¥255,000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57070"/>
                          </ns1:solidFill>
                          <ns1:latin typeface="BIZ UDPGothic"/>
                          <ns1:ea typeface="BIZ UDPGothic"/>
                          <ns1:cs typeface="BIZ UDPGothic"/>
                          <ns1:sym typeface="BIZ UDPGothic"/>
                        </ns1:rPr>
                        <ns1:t>¥385,000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r>
            </ns1:tbl>
          </ns1:graphicData>
        </ns1:graphic>
      </ns0:graphicFrame>
      <ns0:sp>
        <ns0:nvSpPr>
          <ns0:cNvPr id="1161" name="Google Shape;1161;p42"/>
          <ns0:cNvSpPr txBox="1"/>
          <ns0:nvPr/>
        </ns0:nvSpPr>
        <ns0:spPr>
          <ns1:xfrm>
            <ns1:off x="1121676" y="5423825"/>
            <ns1:ext cx="10364100" cy="1348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※1 SEO article creation and summary video creation can be conducted up to 4 times a year. Additional sessions can be purchased as an option.</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※2 MajiFollow can be conducted for up to 120 people annually. Additional sessions can be purchased as an option.</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※3 Includes monthly activity costs for MajiFollow Plus. A success fee of ¥30,000 per appointment is charged separately.</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※4 The bonus additional attendance slots are granted one year after joining Majisemi Club and annually in the same month thereafter.</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(All amounts are tax-excluded)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2" name="Google Shape;1162;p42"/>
          <ns0:cNvSpPr txBox="1"/>
          <ns0:nvPr/>
        </ns0:nvSpPr>
        <ns0:spPr>
          <ns1:xfrm>
            <ns1:off x="292660" y="7028"/>
            <ns1:ext cx="9264807" cy="709192"/>
          </ns1:xfrm>
          <ns1:prstGeom prst="rect">
            <ns1:avLst/>
          </ns1:prstGeom>
          <ns1:noFill/>
          <ns1:ln>
            <ns1:noFill/>
          </ns1:ln>
        </ns0:spPr>
        <ns0:txBody>
          <ns1:bodyPr anchorCtr="0" anchor="t" bIns="45675" lIns="91400" spcFirstLastPara="1" rIns="91400" wrap="square" tIns="107975">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rgbClr val="163F9B"/>
                </ns1:solidFill>
                <ns1:latin typeface="BIZ UDPGothic"/>
                <ns1:ea typeface="BIZ UDPGothic"/>
                <ns1:cs typeface="BIZ UDPGothic"/>
                <ns1:sym typeface="BIZ UDPGothic"/>
              </ns1:rPr>
              <ns1:t>Majisemi Club's value plans (planned revision)</ns1:t>
            </ns1:r>
            <ns1:endParaRPr b="0" i="0" sz="2399" u="none" cap="none" strike="noStrike">
              <ns1:solidFill>
                <ns1:srgbClr val="163F9B"/>
              </ns1:solidFill>
              <ns1:latin typeface="BIZ UDPGothic"/>
              <ns1:ea typeface="BIZ UDPGothic"/>
              <ns1:cs typeface="BIZ UDPGothic"/>
              <ns1:sym typeface="BIZ UDPGothic"/>
            </ns1:endParaRPr>
          </ns1:p>
        </ns0:txBody>
      </ns0:sp>
      <ns0:cxnSp>
        <ns0:nvCxnSpPr>
          <ns0:cNvPr id="1163" name="Google Shape;1163;p42"/>
          <ns0:cNvCxnSpPr/>
          <ns0:nvPr/>
        </ns0:nvCxnSpPr>
        <ns0:spPr>
          <ns1:xfrm>
            <ns1:off x="6591" y="786249"/>
            <ns1:ext cx="1218517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64" name="Google Shape;1164;p42"/>
          <ns0:cNvSpPr/>
          <ns0:nvPr/>
        </ns0:nvSpPr>
        <ns0:spPr>
          <ns1:xfrm>
            <ns1:off x="12031906" y="-7490"/>
            <ns1:ext cx="163393" cy="800294"/>
          </ns1:xfrm>
          <ns1:prstGeom prst="rect">
            <ns1:avLst/>
          </ns1:prstGeom>
          <ns1:solidFill>
            <ns1:srgbClr val="163F9B"/>
          </ns1:solidFill>
          <ns1:ln>
            <ns1:noFill/>
          </ns1:ln>
        </ns0:spPr>
        <ns0:txBody>
          <ns1:bodyPr anchorCtr="0" anchor="ctr" bIns="45675" lIns="91400" spcFirstLastPara="1" rIns="91400" wrap="square" tIns="45675">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5" name="Google Shape;1165;p42"/>
          <ns0:cNvSpPr txBox="1"/>
          <ns0:nvPr/>
        </ns0:nvSpPr>
        <ns0:spPr>
          <ns1:xfrm>
            <ns1:off x="10249471" y="222293"/>
            <ns1:ext cx="1696938" cy="276954"/>
          </ns1:xfrm>
          <ns1:prstGeom prst="rect">
            <ns1:avLst/>
          </ns1:prstGeom>
          <ns1:noFill/>
          <ns1:ln>
            <ns1:noFill/>
          </ns1:ln>
        </ns0:spPr>
        <ns0:txBody>
          <ns1:bodyPr anchorCtr="0" anchor="t" bIns="45675" lIns="91400" spcFirstLastPara="1" rIns="91400" wrap="square" tIns="45675">
            <ns1:sp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63F9B"/>
                </ns1:solidFill>
                <ns1:latin typeface="BIZ UDPGothic"/>
                <ns1:ea typeface="BIZ UDPGothic"/>
                <ns1:cs typeface="BIZ UDPGothic"/>
                <ns1:sym typeface="BIZ UDPGothic"/>
              </ns1:rPr>
              <ns1:t>Pricing </ns1:t>
            </ns1:r>
            <ns1:r>
              <ns1:rPr b="0" i="0" lang="ja-JP" sz="1200" u="none" cap="none" strike="noStrike">
                <ns1:solidFill>
                  <ns1:srgbClr val="163F9B"/>
                </ns1:solidFill>
                <ns1:latin typeface="BIZ UDPGothic"/>
                <ns1:ea typeface="BIZ UDPGothic"/>
                <ns1:cs typeface="BIZ UDPGothic"/>
                <ns1:sym typeface="BIZ UDPGothic"/>
              </ns1:rPr>
              <ns1:t>Plans</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66" name="Google Shape;1166;p42"/>
          <ns0:cNvSpPr/>
          <ns0:nvPr/>
        </ns0:nvSpPr>
        <ns0:spPr>
          <ns1:xfrm>
            <ns1:off x="3160710" y="1802823"/>
            <ns1:ext cx="1404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Simply webinars</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Only want to request hosting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7" name="Google Shape;1167;p42"/>
          <ns0:cNvSpPr/>
          <ns0:nvPr/>
        </ns0:nvSpPr>
        <ns0:spPr>
          <ns1:xfrm>
            <ns1:off x="4744702" y="1802823"/>
            <ns1:ext cx="1692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utilize presentation content</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 the website</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8" name="Google Shape;1168;p42"/>
          <ns0:cNvSpPr/>
          <ns0:nvPr/>
        </ns0:nvSpPr>
        <ns0:spPr>
          <ns1:xfrm>
            <ns1:off x="6552978"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follow up</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immediately after the webinar</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9" name="Google Shape;1169;p42"/>
          <ns0:cNvSpPr/>
          <ns0:nvPr/>
        </ns0:nvSpPr>
        <ns0:spPr>
          <ns1:xfrm>
            <ns1:off x="8197756"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We will create an article of about 3,000 words with SEO in mind from the seminar's presentation content. By publishing it on your website, you can promote content marketing.</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This is an option to provide seminar videos for secondary use.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70" name="Google Shape;1170;p42"/>
          <ns0:cNvSpPr/>
          <ns0:nvPr/>
        </ns0:nvSpPr>
        <ns0:spPr>
          <ns1:xfrm>
            <ns1:off x="9961385" y="1802823"/>
            <ns1:ext cx="1366779"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*Provided free of charge within certain usage limits. During the trial, neither paid nor free provision is available.</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When posting seminar videos on YouTube, etc., long videos tend to be disliked. Therefore, we will edit and provide them in about 5-10 minutes.</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71" name="Google Shape;1171;p4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72" name="Google Shape;1172;p4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3.xml><?xml version="1.0" encoding="utf-8"?>
<ns0:sld xmlns:ns0="http://schemas.openxmlformats.org/presentationml/2006/main" xmlns:ns1="http://schemas.openxmlformats.org/drawingml/2006/main">
  <ns0:cSld>
    <ns0:spTree>
      <ns0:nvGrpSpPr>
        <ns0:cNvPr id="1176" name="Shape 1176"/>
        <ns0:cNvGrpSpPr/>
        <ns0:nvPr/>
      </ns0:nvGrpSpPr>
      <ns0:grpSpPr>
        <ns1:xfrm>
          <ns1:off x="0" y="0"/>
          <ns1:ext cx="0" cy="0"/>
          <ns1:chOff x="0" y="0"/>
          <ns1:chExt cx="0" cy="0"/>
        </ns1:xfrm>
      </ns0:grpSpPr>
      <ns0:cxnSp>
        <ns0:nvCxnSpPr>
          <ns0:cNvPr id="1177" name="Google Shape;1177;p43"/>
          <ns0:cNvCxnSpPr/>
          <ns0:nvPr/>
        </ns0:nvCxnSpPr>
        <ns0:spPr>
          <ns1:xfrm>
            <ns1:off x="6350" y="53052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78" name="Google Shape;1178;p43"/>
          <ns0:cNvSpPr/>
          <ns0:nvPr/>
        </ns0:nvSpPr>
        <ns0:spPr>
          <ns1:xfrm>
            <ns1:off x="12028601" y="-535"/>
            <ns1:ext cx="163399" cy="53234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79" name="Google Shape;1179;p43"/>
          <ns0:cNvSpPr txBox="1"/>
          <ns0:nvPr/>
        </ns0:nvSpPr>
        <ns0:spPr>
          <ns1:xfrm>
            <ns1:off x="571011" y="-13075"/>
            <ns1:ext cx="9543048"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For those who registered for the seminar but were absent</ns1:t>
            </ns1:r>
            <ns1:r>
              <ns1:rPr b="0" i="0" lang="ja-JP" sz="1800" u="none" cap="none" strike="noStrike">
                <ns1:solidFill>
                  <ns1:schemeClr val="accent4"/>
                </ns1:solidFill>
                <ns1:latin typeface="BIZ UDPGothic"/>
                <ns1:ea typeface="BIZ UDPGothic"/>
                <ns1:cs typeface="BIZ UDPGothic"/>
                <ns1:sym typeface="BIZ UDPGothic"/>
              </ns1:rPr>
              <ns1:t> on the day, we will allow them to view the day's video.</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80" name="Google Shape;1180;p43"/>
          <ns0:cNvSpPr txBox="1"/>
          <ns0:nvPr/>
        </ns0:nvSpPr>
        <ns0:spPr>
          <ns1:xfrm>
            <ns1:off x="10428204" y="59906"/>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aphicFrame>
        <ns0:nvGraphicFramePr>
          <ns0:cNvPr id="1181" name="Google Shape;1181;p43"/>
          <ns0:cNvGraphicFramePr/>
          <ns0:nvPr/>
        </ns0:nvGraphicFramePr>
        <ns0:xfrm>
          <ns1:off x="393729" y="804881"/>
          <ns1:ext cx="3000000" cy="3000000"/>
        </ns0:xfrm>
        <ns1:graphic>
          <ns1:graphicData uri="http://schemas.openxmlformats.org/drawingml/2006/table">
            <ns1:tbl>
              <ns1:tblPr bandRow="1" firstRow="1">
                <ns1:noFill/>
                <ns1:tableStyleId>{36977B20-A630-4A1D-81F4-7C21FFB1FC08}</ns1:tableStyleId>
              </ns1:tblPr>
              <ns1:tblGrid>
                <ns1:gridCol w="2414775"/>
                <ns1:gridCol w="2006075"/>
                <ns1:gridCol w="6923325"/>
              </ns1:tblGrid>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Name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Price (excluding tax)</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MajiFollow</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(Post-se</ns1:t>
                      </ns1:r>
                      <ns1:r>
                        <ns1:rPr lang="ja-JP" sz="1200" u="none" cap="none" strike="noStrike">
                          <ns1:solidFill>
                            <ns1:schemeClr val="accent4"/>
                          </ns1:solidFill>
                          <ns1:latin typeface="BIZ UDPGothic"/>
                          <ns1:ea typeface="BIZ UDPGothic"/>
                          <ns1:cs typeface="BIZ UDPGothic"/>
                          <ns1:sym typeface="BIZ UDPGothic"/>
                        </ns1:rPr>
                        <ns1:t>minar fo</ns1:t>
                      </ns1:r>
                      <ns1:r>
                        <ns1:rPr lang="ja-JP" sz="1200" u="none" cap="none" strike="noStrike">
                          <ns1:solidFill>
                            <ns1:srgbClr val="153D97"/>
                          </ns1:solidFill>
                          <ns1:latin typeface="BIZ UDPGothic"/>
                          <ns1:ea typeface="BIZ UDPGothic"/>
                          <ns1:cs typeface="BIZ UDPGothic"/>
                          <ns1:sym typeface="BIZ UDPGothic"/>
                        </ns1:rPr>
                        <ns1:t>llow-up)</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@3,500 yen × number of attendees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Majisemi's follow-up specialist staff will follow up with participants and absentees via email and phone immediately after the seminar ends.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SEO article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For those who have previously registered for your webinars (your prospective customers), we will plan and host themes that are more likely to lead to business negotiations (appointments), such as competitor comparisons, product introductions, demos, etc.</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55625">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Full video provision/paid</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manage your seminar operations on your behalf. This includes creating the registration page, managing registrants, lending Zoom, and moderating on the day. (Attracting attendees is not included. You will need to handle that.)</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offer it free of charge within certain usage limits. During the trial, neither paid nor free provision is available.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Summary video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When posting seminar videos on YouTube, etc., long videos tend to be disliked. Therefore, we will edit and provide them in about 5 to 10 minutes.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Missed session streaming</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For those who registered for the seminar but were absent on the day, we will allow them to view the day's video.</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Rebroadcast</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 Representative Terada will facilitate presentations, discussions, and panel discussions at your seminar. Please consult on the theme.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Using recordings from past Majisemi events, we will hold additional webinars without hassle.</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415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Two-step webinar</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plan and hold a theme that leads to more business discussions (appointments) for those who have previously registered for your webinars (your prospective customers), such as competitor comparisons, product introductions, demos, etc.</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Operational support (operation outsourcing)</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handle the operation of your seminar. We will take care of tasks such as creating the registration page, managing registrants, lending Zoom, and moderating on the day. (Attracting attendees is not included. Please handle it yourself.)</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Presentation by Majisemi representative Terada</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Presentation at your seminar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300,000 JPY and up</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 SEO article creation and summary video creation can be conducted up to 4 times a year. Additional options can be purchased for more.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 representative Terada will facilitate presentations, discussions, and panel discussions at your seminar. Please consult with us regarding the theme.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*3 Includes monthly activity costs for Majifollow Plus. A success fee of 30,000 yen per appointment is charged separately.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*4 The additional attendee slot gift benefit is granted one year after joining Majisemi Club and every year thereafter in the same month.</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"Evangelist AI" Digital Terada, utilizing generative AI, will deliver a keynote speech at your webinar.</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Want to give a seminar presentation but don't have time to create the script and slides</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No skilled presenters among employees (or they are too busy), so want to outsource the presentation as well</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SEO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JPY per video and up</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※In units of 10 sessions, excluding initial costs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This is a strategy to aim for top rankings in YouTube searches and Google video searches. Majisemi will create a custom AI avatar for your company and produce video content explaining terms. Scripts can also be delivered, and blog utilization is possible.</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Product comparison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500,000 JPY and up</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*Excluding initial costs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create a competitive product comparison video to strongly recognize the strengths of your product. Majisemi will create a dedicated AI avatar for your company and produce product comparison video content. Distribution via webinars is also possible.</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182" name="Google Shape;1182;p4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3" name="Google Shape;1183;p4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4.xml><?xml version="1.0" encoding="utf-8"?>
<ns0:sld xmlns:ns0="http://schemas.openxmlformats.org/presentationml/2006/main" xmlns:ns1="http://schemas.openxmlformats.org/drawingml/2006/main">
  <ns0:cSld>
    <ns0:spTree>
      <ns0:nvGrpSpPr>
        <ns0:cNvPr id="1187" name="Shape 1187"/>
        <ns0:cNvGrpSpPr/>
        <ns0:nvPr/>
      </ns0:nvGrpSpPr>
      <ns0:grpSpPr>
        <ns1:xfrm>
          <ns1:off x="0" y="0"/>
          <ns1:ext cx="0" cy="0"/>
          <ns1:chOff x="0" y="0"/>
          <ns1:chExt cx="0" cy="0"/>
        </ns1:xfrm>
      </ns0:grpSpPr>
      <ns0:cxnSp>
        <ns0:nvCxnSpPr>
          <ns0:cNvPr id="1188" name="Google Shape;1188;p4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89" name="Google Shape;1189;p4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0" name="Google Shape;1190;p44"/>
          <ns0:cNvSpPr txBox="1"/>
          <ns0:nvPr/>
        </ns0:nvSpPr>
        <ns0:spPr>
          <ns1:xfrm>
            <ns1:off x="571011" y="15500"/>
            <ns1:ext cx="4628400" cy="709199"/>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Notes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91" name="Google Shape;1191;p4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92" name="Google Shape;1192;p44"/>
          <ns0:cNvSpPr txBox="1"/>
          <ns0:nvPr/>
        </ns0:nvSpPr>
        <ns0:spPr>
          <ns1:xfrm>
            <ns1:off x="571000" y="880025"/>
            <ns1:ext cx="11143200" cy="5258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Additional charges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100"/>
              <ns1:buFont typeface="Arial"/>
              <ns1:buNone/>
            </ns1:pPr>
            <ns1:r>
              <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Cancellation fees</ns1:t>
            </ns1:r>
            <ns1:endParaRPr b="0" i="0" sz="1400" u="none" cap="none" strike="noStrike">
              <ns1:solidFill>
                <ns1:srgbClr val="000000"/>
              </ns1:solidFill>
              <ns1:latin typeface="Arial"/>
              <ns1:ea typeface="Arial"/>
              <ns1:cs typeface="Arial"/>
              <ns1:sym typeface="Arial"/>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For all services, if you cancel after making a "formal application" through Majikan (Majisemi management screen) or after we receive the order form/application form, a 100% cancellation fee will be charged.</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However, for webinar events, the cancellation fee is capped at the equivalent of 20 visitors for general visitors and 30 slots for Majisemi Club members.</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For Majifolo, the cancellation fee is capped at the equivalent of 20 visitors for general visitors and 30 slots for Majisemi Club members.</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If adjustments to the title, announcement text, etc., are delayed and the webinar cannot be published by 5:00 PM, 10 business days before the event date, it will be treated as a cancellation and the above cancellation fee will be charged.</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No refunds will be given for remaining attendee slots upon withdrawal from Majisemi Club.</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Considering the purpose of Majisemi Club, a penalty is set for cancellations within one year from the start of the Majisemi Club contract. Please understand. (We will charge the difference from the visitor fee)</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3" name="Google Shape;1193;p44"/>
          <ns0:cNvSpPr/>
          <ns0:nvPr/>
        </ns0:nvSpPr>
        <ns0:spPr>
          <ns1:xfrm>
            <ns1:off x="571011" y="922723"/>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4" name="Google Shape;1194;p44"/>
          <ns0:cNvSpPr/>
          <ns0:nvPr/>
        </ns0:nvSpPr>
        <ns0:spPr>
          <ns1:xfrm>
            <ns1:off x="565357" y="3849321"/>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5" name="Google Shape;1195;p44"/>
          <ns0:cNvSpPr txBox="1"/>
          <ns0:nvPr/>
        </ns0:nvSpPr>
        <ns0:spPr>
          <ns1:xfrm>
            <ns1:off x="4445188" y="1318345"/>
            <ns1:ext cx="6851667" cy="467694"/>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Orders placed less than 4 weeks before the event will incur a surcharge.</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96" name="Google Shape;1196;p44"/>
          <ns0:cNvGraphicFramePr/>
          <ns0:nvPr/>
        </ns0:nvGraphicFramePr>
        <ns0:xfrm>
          <ns1:off x="2542247" y="1871499"/>
          <ns1:ext cx="3000000" cy="3000000"/>
        </ns0:xfrm>
        <ns1:graphic>
          <ns1:graphicData uri="http://schemas.openxmlformats.org/drawingml/2006/table">
            <ns1:tbl>
              <ns1:tblPr>
                <ns1:noFill/>
                <ns1:tableStyleId>{3467832D-9DE1-49CC-B827-7DFF1556ED4D}</ns1:tableStyleId>
              </ns1:tblPr>
              <ns1:tblGrid>
                <ns1:gridCol w="3792850"/>
                <ns1:gridCol w="1859450"/>
                <ns1:gridCol w="1199350"/>
              </ns1:tblGrid>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Unit price (excluding tax)</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Upper limit specification</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40455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Base fee</ns1:t>
                      </ns1:r>
                      <ns1:endParaRPr sz="11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more than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14,500 JPY</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More than 20 people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less than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×1.25 times surcharge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less than 3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 times surcharge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bl>
          </ns1:graphicData>
        </ns1:graphic>
      </ns0:graphicFrame>
      <ns0:sp>
        <ns0:nvSpPr>
          <ns0:cNvPr id="1197" name="Google Shape;1197;p44"/>
          <ns0:cNvSpPr txBox="1"/>
          <ns0:nvPr/>
        </ns0:nvSpPr>
        <ns0:spPr>
          <ns1:xfrm>
            <ns1:off x="4316361" y="3195806"/>
            <ns1:ext cx="7397843" cy="740925"/>
          </ns1:xfrm>
          <ns1:prstGeom prst="rect">
            <ns1:avLst/>
          </ns1:prstGeom>
          <ns1:noFill/>
          <ns1:ln>
            <ns1:noFill/>
          </ns1:ln>
        </ns0:spPr>
        <ns0:txBody>
          <ns1:bodyPr anchorCtr="0" anchor="t" bIns="45700" lIns="91425" spcFirstLastPara="1" rIns="91425" wrap="square" tIns="45700">
            <ns1:noAutofit/>
          </ns1:bodyPr>
          <ns1:lstStyle/>
          <ns1:p>
            <ns1:pPr indent="0" lvl="0" marL="59309" marR="0" rtl="0" algn="l">
              <ns1:lnSpc>
                <ns1:spcPct val="100000"/>
              </ns1:lnSpc>
              <ns1:spcBef>
                <ns1:spcPts val="0"/>
              </ns1:spcBef>
              <ns1:spcAft>
                <ns1:spcPts val="0"/>
              </ns1:spcAft>
              <ns1:buClr>
                <ns1:schemeClr val="accent4"/>
              </ns1:buClr>
              <ns1:buSzPts val="18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If the final application cannot be made 4 weeks before the event, there is no surcharge, but the event will be postponed upon consultation.</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8" name="Google Shape;1198;p44"/>
          <ns0:cNvSpPr/>
          <ns0:nvPr/>
        </ns0:nvSpPr>
        <ns0:spPr>
          <ns1:xfrm>
            <ns1:off x="2203129" y="3317186"/>
            <ns1:ext cx="2110406" cy="394972"/>
          </ns1:xfrm>
          <ns1:prstGeom prst="rect">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Various Majisemi Club</ns1:t>
            </ns1:r>
            <ns1:endParaRPr b="0" i="0" sz="1400" u="none" cap="none" strike="noStrike">
              <ns1:solidFill>
                <ns1:srgbClr val="000000"/>
              </ns1:solidFill>
              <ns1:latin typeface="Arial"/>
              <ns1:ea typeface="Arial"/>
              <ns1:cs typeface="Arial"/>
              <ns1:sym typeface="Arial"/>
            </ns1:endParaRPr>
          </ns1:p>
        </ns0:txBody>
      </ns0:sp>
      <ns0:sp>
        <ns0:nvSpPr>
          <ns0:cNvPr id="1199" name="Google Shape;1199;p44"/>
          <ns0:cNvSpPr/>
          <ns0:nvPr/>
        </ns0:nvSpPr>
        <ns0:spPr>
          <ns1:xfrm>
            <ns1:off x="2205956" y="1386219"/>
            <ns1:ext cx="2110406" cy="394972"/>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Majisemi Visitor</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00" name="Google Shape;1200;p44"/>
          <ns0:cNvSpPr txBox="1"/>
          <ns0:nvPr/>
        </ns0:nvSpPr>
        <ns0:spPr>
          <ns1:xfrm>
            <ns1:off x="2100200" y="857300"/>
            <ns1:ext cx="9797700" cy="4968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 Generally, meetings start 6 weeks in advance, with the final application scheduled 4 weeks before the event.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1201" name="Google Shape;1201;p4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02" name="Google Shape;1202;p4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5.xml><?xml version="1.0" encoding="utf-8"?>
<ns0:sld xmlns:ns0="http://schemas.openxmlformats.org/presentationml/2006/main" xmlns:ns1="http://schemas.openxmlformats.org/drawingml/2006/main">
  <ns0:cSld>
    <ns0:spTree>
      <ns0:nvGrpSpPr>
        <ns0:cNvPr id="1207" name="Shape 1207"/>
        <ns0:cNvGrpSpPr/>
        <ns0:nvPr/>
      </ns0:nvGrpSpPr>
      <ns0:grpSpPr>
        <ns1:xfrm>
          <ns1:off x="0" y="0"/>
          <ns1:ext cx="0" cy="0"/>
          <ns1:chOff x="0" y="0"/>
          <ns1:chExt cx="0" cy="0"/>
        </ns1:xfrm>
      </ns0:grpSpPr>
      <ns0:sp>
        <ns0:nvSpPr>
          <ns0:cNvPr id="1208" name="Google Shape;1208;p45"/>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Corporation</ns1:t>
            </ns1:r>
            <ns1:endParaRPr b="0" i="0" sz="1400" u="none" cap="none" strike="noStrike">
              <ns1:solidFill>
                <ns1:srgbClr val="000000"/>
              </ns1:solidFill>
              <ns1:latin typeface="Arial"/>
              <ns1:ea typeface="Arial"/>
              <ns1:cs typeface="Arial"/>
              <ns1:sym typeface="Arial"/>
            </ns1:endParaRPr>
          </ns1:p>
        </ns0:txBody>
      </ns0:sp>
      <ns0:sp>
        <ns0:nvSpPr>
          <ns0:cNvPr id="1209" name="Google Shape;1209;p45"/>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46.xml><?xml version="1.0" encoding="utf-8"?>
<ns0:sld xmlns:ns0="http://schemas.openxmlformats.org/presentationml/2006/main" xmlns:ns1="http://schemas.openxmlformats.org/drawingml/2006/main" xmlns:ns2="http://schemas.openxmlformats.org/officeDocument/2006/relationships">
  <ns0:cSld>
    <ns0:spTree>
      <ns0:nvGrpSpPr>
        <ns0:cNvPr id="1214" name="Shape 1214"/>
        <ns0:cNvGrpSpPr/>
        <ns0:nvPr/>
      </ns0:nvGrpSpPr>
      <ns0:grpSpPr>
        <ns1:xfrm>
          <ns1:off x="0" y="0"/>
          <ns1:ext cx="0" cy="0"/>
          <ns1:chOff x="0" y="0"/>
          <ns1:chExt cx="0" cy="0"/>
        </ns1:xfrm>
      </ns0:grpSpPr>
      <ns0:sp>
        <ns0:nvSpPr>
          <ns0:cNvPr id="1215" name="Google Shape;1215;p46"/>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16" name="Google Shape;1216;p46"/>
          <ns0:cNvSpPr/>
          <ns0:nvPr/>
        </ns0:nvSpPr>
        <ns0:spPr>
          <ns1:xfrm>
            <ns1:off x="0" y="-8878"/>
            <ns1:ext cx="5201692" cy="3317227"/>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217" name="Google Shape;1217;p46"/>
          <ns0:cNvGrpSpPr/>
          <ns0:nvPr/>
        </ns0:nvGrpSpPr>
        <ns0:grpSpPr>
          <ns1:xfrm>
            <ns1:off x="700136" y="399627"/>
            <ns1:ext cx="2012784" cy="2576310"/>
            <ns1:chOff x="711269" y="1590436"/>
            <ns1:chExt cx="2012784" cy="2576310"/>
          </ns1:xfrm>
        </ns0:grpSpPr>
        <ns0:sp>
          <ns0:nvSpPr>
            <ns0:cNvPr id="1218" name="Google Shape;1218;p46"/>
            <ns0:cNvSpPr txBox="1"/>
            <ns0:nvPr/>
          </ns0:nvSpPr>
          <ns0:spPr>
            <ns1:xfrm>
              <ns1:off x="723521" y="3565246"/>
              <ns1:ext cx="2000532" cy="601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2900"/>
                <ns1:buFont typeface="Arial"/>
                <ns1:buNone/>
              </ns1:pPr>
              <ns1:r>
                <ns1:rPr b="0" i="0" lang="ja-JP" sz="2900" u="none" cap="none" strike="noStrike">
                  <ns1:solidFill>
                    <ns1:schemeClr val="lt1"/>
                  </ns1:solidFill>
                  <ns1:latin typeface="BIZ UDPGothic"/>
                  <ns1:ea typeface="BIZ UDPGothic"/>
                  <ns1:cs typeface="BIZ UDPGothic"/>
                  <ns1:sym typeface="BIZ UDPGothic"/>
                </ns1:rPr>
                <ns1:t>Company overview</ns1:t>
              </ns1:r>
              <ns1:endParaRPr b="0" i="0" sz="2900" u="none" cap="none" strike="noStrike">
                <ns1:solidFill>
                  <ns1:schemeClr val="lt1"/>
                </ns1:solidFill>
                <ns1:latin typeface="BIZ UDPGothic"/>
                <ns1:ea typeface="BIZ UDPGothic"/>
                <ns1:cs typeface="BIZ UDPGothic"/>
                <ns1:sym typeface="BIZ UDPGothic"/>
              </ns1:endParaRPr>
            </ns1:p>
          </ns0:txBody>
        </ns0:sp>
        <ns0:pic>
          <ns0:nvPicPr>
            <ns0:cNvPr descr="抽象, 挿絵 が含まれている画像&#10;&#10;自動的に生成された説明" id="1219" name="Google Shape;1219;p46"/>
            <ns0:cNvPicPr preferRelativeResize="0"/>
            <ns0:nvPr/>
          </ns0:nvPicPr>
          <ns0:blipFill rotWithShape="1">
            <ns1:blip ns2:embed="rId3">
              <ns1:alphaModFix/>
            </ns1:blip>
            <ns1:srcRect b="0" l="0" r="0" t="0"/>
            <ns1:stretch/>
          </ns0:blipFill>
          <ns0:spPr>
            <ns1:xfrm>
              <ns1:off x="711269" y="1590436"/>
              <ns1:ext cx="2000533" cy="2000533"/>
            </ns1:xfrm>
            <ns1:prstGeom prst="rect">
              <ns1:avLst/>
            </ns1:prstGeom>
            <ns1:noFill/>
            <ns1:ln cap="flat" cmpd="sng" w="9525">
              <ns1:solidFill>
                <ns1:schemeClr val="lt1"/>
              </ns1:solidFill>
              <ns1:prstDash val="solid"/>
              <ns1:round/>
              <ns1:headEnd len="sm" w="sm" type="none"/>
              <ns1:tailEnd len="sm" w="sm" type="none"/>
            </ns1:ln>
          </ns0:spPr>
        </ns0:pic>
      </ns0:grpSp>
      <ns0:sp>
        <ns0:nvSpPr>
          <ns0:cNvPr id="1220" name="Google Shape;1220;p46"/>
          <ns0:cNvSpPr txBox="1"/>
          <ns0:nvPr/>
        </ns0:nvSpPr>
        <ns0:spPr>
          <ns1:xfrm>
            <ns1:off x="3160822" y="352669"/>
            <ns1:ext cx="1868100" cy="257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Company name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Headquarters location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Representative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Business activities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 hosting achievements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Established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Capital</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Number of employees</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21" name="Google Shape;1221;p46"/>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2" name="Google Shape;1222;p46"/>
          <ns0:cNvSpPr txBox="1"/>
          <ns0:nvPr/>
        </ns0:nvSpPr>
        <ns0:spPr>
          <ns1:xfrm>
            <ns1:off x="5278560" y="357667"/>
            <ns1:ext cx="5651700" cy="267761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Majisemi Corporation</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3rd Floor, Shiodome Building, 1-2-20 Kaiga</ns1:t>
            </ns1:r>
            <ns1:br>
              <ns1:rPr b="0" i="0" lang="ja-JP" sz="1400" u="none" cap="none" strike="noStrike">
                <ns1:solidFill>
                  <ns1:schemeClr val="accent4"/>
                </ns1:solidFill>
                <ns1:latin typeface="BIZ UDPGothic"/>
                <ns1:ea typeface="BIZ UDPGothic"/>
                <ns1:cs typeface="BIZ UDPGothic"/>
                <ns1:sym typeface="BIZ UDPGothic"/>
              </ns1:rPr>
            </ns1:br>
            <ns1:r>
              <ns1:rPr b="0" i="0" lang="ja-JP" sz="1400" u="none" cap="none" strike="noStrike">
                <ns1:solidFill>
                  <ns1:schemeClr val="accent4"/>
                </ns1:solidFill>
                <ns1:latin typeface="BIZ UDPGothic"/>
                <ns1:ea typeface="BIZ UDPGothic"/>
                <ns1:cs typeface="BIZ UDPGothic"/>
                <ns1:sym typeface="BIZ UDPGothic"/>
              </ns1:rPr>
              <ns1:t>n, Minato-ku, Tokyo 105-0022
Yuichi Terada</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Operation of the IT and manufacturing industry-focused seminar marketing service "Majisemi"</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Last year's achievements: approximately 1,000 events held, total attendance of about 60,000 people (2023)</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January 2018</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10 million JPY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45 employees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223" name="Google Shape;1223;p46"/>
          <ns0:cNvSpPr txBox="1"/>
          <ns0:nvPr/>
        </ns0:nvSpPr>
        <ns0:spPr>
          <ns1:xfrm>
            <ns1:off x="5297771" y="3309953"/>
            <ns1:ext cx="6227400" cy="1938952"/>
          </ns1:xfrm>
          <ns1:prstGeom prst="rect">
            <ns1:avLst/>
          </ns1:prstGeom>
          <ns1:noFill/>
          <ns1:ln>
            <ns1:noFill/>
          </ns1:ln>
        </ns0:spPr>
        <ns0:txBody>
          <ns1:bodyPr anchorCtr="0" anchor="t" bIns="45700" lIns="91425" spcFirstLastPara="1" rIns="91425" wrap="square" tIns="45700">
            <ns1:spAutoFit/>
          </ns1:bodyPr>
          <ns1:lstStyle/>
          <ns1:p>
            <ns1:pPr indent="-285750" lvl="0" marL="285750" marR="0" rtl="0" algn="just">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Creating new encounters and experiences with digital </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products and services to promote the development of d</ns1:t>
            </ns1:r>
            <ns1:r>
              <ns1:rPr b="0" i="0" lang="ja-JP" sz="1200" u="none" cap="none" strike="noStrike">
                <ns1:solidFill>
                  <ns1:schemeClr val="lt1"/>
                </ns1:solidFill>
                <ns1:latin typeface="BIZ UDPGothic"/>
                <ns1:ea typeface="BIZ UDPGothic"/>
                <ns1:cs typeface="BIZ UDPGothic"/>
                <ns1:sym typeface="BIZ UDPGothic"/>
              </ns1:rPr>
              <ns1:t>omestic industries and the advancement of engineers.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To achieve this, we communicate the potential of excellent technology to society, regardless of the size of the providing company.</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We clearly convey to end users not the technology itself, but how it can solve their problems.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By 2025, we aim to host 2,000 webinars annually.</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24" name="Google Shape;1224;p46"/>
          <ns0:cNvSpPr txBox="1"/>
          <ns0:nvPr/>
        </ns0:nvSpPr>
        <ns0:spPr>
          <ns1:xfrm>
            <ns1:off x="1308066" y="4439084"/>
            <ns1:ext cx="3753000" cy="67706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Transform seminars into entertainment</ns1:t>
            </ns1:r>
            <ns1:endParaRPr b="1" i="0" sz="1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Change society through seminars</ns1:t>
            </ns1:r>
            <ns1:endParaRPr b="1" i="0" sz="900" u="none" cap="none" strike="noStrike">
              <ns1:solidFill>
                <ns1:schemeClr val="accent4"/>
              </ns1:solidFill>
              <ns1:latin typeface="BIZ UDPGothic"/>
              <ns1:ea typeface="BIZ UDPGothic"/>
              <ns1:cs typeface="BIZ UDPGothic"/>
              <ns1:sym typeface="BIZ UDPGothic"/>
            </ns1:endParaRPr>
          </ns1:p>
        </ns0:txBody>
      </ns0:sp>
      <ns0:sp>
        <ns0:nvSpPr>
          <ns0:cNvPr id="1225" name="Google Shape;1225;p46"/>
          <ns0:cNvSpPr txBox="1"/>
          <ns0:nvPr/>
        </ns0:nvSpPr>
        <ns0:spPr>
          <ns1:xfrm>
            <ns1:off x="531874" y="3666464"/>
            <ns1:ext cx="3989700" cy="828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4800"/>
              <ns1:buFont typeface="Arial"/>
              <ns1:buNone/>
            </ns1:pPr>
            <ns1:r>
              <ns1:rPr b="1" i="0" lang="ja-JP" sz="4800" u="none" cap="none" strike="noStrike">
                <ns1:solidFill>
                  <ns1:schemeClr val="accent4"/>
                </ns1:solidFill>
                <ns1:latin typeface="Aharoni"/>
                <ns1:ea typeface="Aharoni"/>
                <ns1:cs typeface="Aharoni"/>
                <ns1:sym typeface="Aharoni"/>
              </ns1:rPr>
              <ns1:t>MISSION</ns1:t>
            </ns1:r>
            <ns1:endParaRPr b="0" i="0" sz="4800" u="none" cap="none" strike="noStrike">
              <ns1:solidFill>
                <ns1:schemeClr val="accent4"/>
              </ns1:solidFill>
              <ns1:latin typeface="Aharoni"/>
              <ns1:ea typeface="Aharoni"/>
              <ns1:cs typeface="Aharoni"/>
              <ns1:sym typeface="Aharoni"/>
            </ns1:endParaRPr>
          </ns1:p>
        </ns0:txBody>
      </ns0:sp>
      <ns0:sp>
        <ns0:nvSpPr>
          <ns0:cNvPr id="1226" name="Google Shape;1226;p46"/>
          <ns0:cNvSpPr txBox="1"/>
          <ns0:nvPr/>
        </ns0:nvSpPr>
        <ns0:spPr>
          <ns1:xfrm>
            <ns1:off x="7675249" y="6568822"/>
            <ns1:ext cx="38706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Survey overview by Japan Marketing Research Organization: 2021 service comparison impression survey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8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227" name="Google Shape;1227;p46"/>
          <ns0:cNvSpPr/>
          <ns0:nvPr/>
        </ns0:nvSpPr>
        <ns0:spPr>
          <ns1:xfrm>
            <ns1:off x="0" y="5571601"/>
            <ns1:ext cx="12191999" cy="72048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8" name="Google Shape;1228;p46"/>
          <ns0:cNvSpPr txBox="1"/>
          <ns0:nvPr/>
        </ns0:nvSpPr>
        <ns0:spPr>
          <ns1:xfrm>
            <ns1:off x="4326777" y="5670233"/>
            <ns1:ext cx="1779597"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 in seminars strong in attracting customers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10;&#10;自動的に生成された説明" id="1229" name="Google Shape;1229;p46"/>
          <ns0:cNvPicPr preferRelativeResize="0"/>
          <ns0:nvPr/>
        </ns0:nvPicPr>
        <ns0:blipFill rotWithShape="1">
          <ns1:blip ns2:embed="rId4">
            <ns1:alphaModFix/>
          </ns1:blip>
          <ns1:srcRect b="0" l="0" r="0" t="0"/>
          <ns1:stretch/>
        </ns0:blipFill>
        <ns0:spPr>
          <ns1:xfrm>
            <ns1:off x="3377976" y="5316748"/>
            <ns1:ext cx="978791" cy="1094189"/>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0" name="Google Shape;1230;p46"/>
          <ns0:cNvPicPr preferRelativeResize="0"/>
          <ns0:nvPr/>
        </ns0:nvPicPr>
        <ns0:blipFill rotWithShape="1">
          <ns1:blip ns2:embed="rId4">
            <ns1:alphaModFix/>
          </ns1:blip>
          <ns1:srcRect b="0" l="0" r="0" t="0"/>
          <ns1:stretch/>
        </ns0:blipFill>
        <ns0:spPr>
          <ns1:xfrm>
            <ns1:off x="6217355" y="5336173"/>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1" name="Google Shape;1231;p46"/>
          <ns0:cNvPicPr preferRelativeResize="0"/>
          <ns0:nvPr/>
        </ns0:nvPicPr>
        <ns0:blipFill rotWithShape="1">
          <ns1:blip ns2:embed="rId4">
            <ns1:alphaModFix/>
          </ns1:blip>
          <ns1:srcRect b="0" l="0" r="0" t="0"/>
          <ns1:stretch/>
        </ns0:blipFill>
        <ns0:spPr>
          <ns1:xfrm>
            <ns1:off x="8697741" y="5374908"/>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sp>
        <ns0:nvSpPr>
          <ns0:cNvPr id="1232" name="Google Shape;1232;p46"/>
          <ns0:cNvSpPr txBox="1"/>
          <ns0:nvPr/>
        </ns0:nvSpPr>
        <ns0:spPr>
          <ns1:xfrm>
            <ns1:off x="9578638" y="5562393"/>
            <ns1:ext cx="18237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For acquiring new business negotiations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Seminars strong in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3" name="Google Shape;1233;p46"/>
          <ns0:cNvSpPr txBox="1"/>
          <ns0:nvPr/>
        </ns0:nvSpPr>
        <ns0:spPr>
          <ns1:xfrm>
            <ns1:off x="6874255" y="5562393"/>
            <ns1:ext cx="18651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Seminars chosen by</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 managers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4" name="Google Shape;1234;p46"/>
          <ns0:cNvSpPr txBox="1"/>
          <ns0:nvPr/>
        </ns0:nvSpPr>
        <ns0:spPr>
          <ns1:xfrm>
            <ns1:off x="726380" y="5639476"/>
            <ns1:ext cx="2442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Thanks to you, we achieved three No.1</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achieved! 1</ns1:t>
            </ns1:r>
            <ns1:endParaRPr b="1" i="0" sz="1600" u="none" cap="none" strike="noStrike">
              <ns1:solidFill>
                <ns1:srgbClr val="000000"/>
              </ns1:solidFill>
              <ns1:latin typeface="BIZ UDPGothic"/>
              <ns1:ea typeface="BIZ UDPGothic"/>
              <ns1:cs typeface="BIZ UDPGothic"/>
              <ns1:sym typeface="BIZ UDPGothic"/>
            </ns1:endParaRPr>
          </ns1:p>
        </ns0:txBody>
      </ns0:sp>
      <ns0:cxnSp>
        <ns0:nvCxnSpPr>
          <ns0:cNvPr id="1235" name="Google Shape;1235;p46"/>
          <ns0:cNvCxnSpPr/>
          <ns0:nvPr/>
        </ns0:nvCxnSpPr>
        <ns0:spPr>
          <ns1:xfrm>
            <ns1:off x="606009" y="4439084"/>
            <ns1:ext cx="4595683"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236" name="Google Shape;1236;p46"/>
          <ns0:cNvSpPr txBox="1"/>
          <ns0:nvPr/>
        </ns0:nvSpPr>
        <ns0:spPr>
          <ns1:xfrm>
            <ns1:off x="10164033" y="6321232"/>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37" name="Google Shape;1237;p46"/>
          <ns0:cNvSpPr txBox="1"/>
          <ns0:nvPr>
            <ns0:ph idx="12" type="sldNum"/>
          </ns0:nvPr>
        </ns0:nvSpPr>
        <ns0:spPr>
          <ns1:xfrm>
            <ns1:off x="11755464" y="6321233"/>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7.xml><?xml version="1.0" encoding="utf-8"?>
<ns0:sld xmlns:ns0="http://schemas.openxmlformats.org/presentationml/2006/main" xmlns:ns1="http://schemas.openxmlformats.org/drawingml/2006/main" xmlns:ns2="http://schemas.openxmlformats.org/officeDocument/2006/relationships">
  <ns0:cSld>
    <ns0:spTree>
      <ns0:nvGrpSpPr>
        <ns0:cNvPr id="1242" name="Shape 1242"/>
        <ns0:cNvGrpSpPr/>
        <ns0:nvPr/>
      </ns0:nvGrpSpPr>
      <ns0:grpSpPr>
        <ns1:xfrm>
          <ns1:off x="0" y="0"/>
          <ns1:ext cx="0" cy="0"/>
          <ns1:chOff x="0" y="0"/>
          <ns1:chExt cx="0" cy="0"/>
        </ns1:xfrm>
      </ns0:grpSpPr>
      <ns0:sp>
        <ns0:nvSpPr>
          <ns0:cNvPr id="1243" name="Google Shape;1243;p47"/>
          <ns0:cNvSpPr/>
          <ns0:nvPr/>
        </ns0:nvSpPr>
        <ns0:spPr>
          <ns1:xfrm>
            <ns1:off x="1" y="2945219"/>
            <ns1:ext cx="2743200" cy="3912781"/>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4" name="Google Shape;1244;p47"/>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5" name="Google Shape;1245;p47"/>
          <ns0:cNvSpPr txBox="1"/>
          <ns0:nvPr/>
        </ns0:nvSpPr>
        <ns0:spPr>
          <ns1:xfrm>
            <ns1:off x="634801" y="3827126"/>
            <ns1:ext cx="1473600" cy="13866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Transaction record</ns1:t>
            </ns1:r>
            <ns1:endParaRPr b="0" i="0" sz="4000" u="none" cap="none" strike="noStrike">
              <ns1:solidFill>
                <ns1:schemeClr val="lt1"/>
              </ns1:solidFill>
              <ns1:latin typeface="BIZ UDPGothic"/>
              <ns1:ea typeface="BIZ UDPGothic"/>
              <ns1:cs typeface="BIZ UDPGothic"/>
              <ns1:sym typeface="BIZ UDPGothic"/>
            </ns1:endParaRPr>
          </ns1:p>
        </ns0:txBody>
      </ns0:sp>
      <ns0:sp>
        <ns0:nvSpPr>
          <ns0:cNvPr id="1246" name="Google Shape;1246;p47"/>
          <ns0:cNvSpPr txBox="1"/>
          <ns0:nvPr/>
        </ns0:nvSpPr>
        <ns0:spPr>
          <ns1:xfrm>
            <ns1:off x="3131834" y="2845187"/>
            <ns1:ext cx="2931600" cy="3452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A10 Networks,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ITec Hankyu Hanshin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Advantech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AXIO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Assist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ITOCHU Techno-Solutions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Internet Initiative Japan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Infocom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Equinix Japan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SCSK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F-Secure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MOTEX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Encourage Technologies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Entrust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OGIS-RI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OPRO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QlikTech Japan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Cross Head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KCCS Mobile Engineering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Serverworks Co., Ltd.</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7" name="Google Shape;1247;p47"/>
          <ns0:cNvSpPr txBox="1"/>
          <ns0:nvPr/>
        </ns0:nvSpPr>
        <ns0:spPr>
          <ns1:xfrm>
            <ns1:off x="5939880" y="2845187"/>
            <ns1:ext cx="2658300" cy="33384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Sios Technology,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Cybertrust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ZEAL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CTC System Management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Systena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Singapore Telecommunications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GMO GlobalSign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JB Service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Startia Raise,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Smart Style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Sumitomo Electric Information Systems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Zoho Japan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Soliton Systems K.K.</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Dynatrace</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TIS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Techvan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TechMatrix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Delivery Consulting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Dell EMC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NSW Inc.</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8" name="Google Shape;1248;p47"/>
          <ns0:cNvSpPr txBox="1"/>
          <ns0:nvPr/>
        </ns0:nvSpPr>
        <ns0:spPr>
          <ns1:xfrm>
            <ns1:off x="8784939" y="2845187"/>
            <ns1:ext cx="2931600" cy="3329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Hulinks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Netskope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Pasona Tech,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Nippon Telegraph and Telephone East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Limited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Communication Services Limited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 Electric IT Solutions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Mitsubishi Electric Information Systems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Mirantis Japan,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Monstar Lab,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Red Team Technologies,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Rosetta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dk1"/>
              </ns1:buClr>
              <ns1:buSzPts val="1100"/>
              <ns1:buFont typeface="Noto Sans Symbols"/>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(Agent)</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MM Research Institute,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Creative Bank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Target Media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Nikkei Advertising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Bigbeat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Mynavi Corporation</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9" name="Google Shape;1249;p47"/>
          <ns0:cNvSpPr txBox="1"/>
          <ns0:nvPr/>
        </ns0:nvSpPr>
        <ns0:spPr>
          <ns1:xfrm>
            <ns1:off x="495481" y="5667934"/>
            <ns1:ext cx="1752240" cy="253875"/>
          </ns1:xfrm>
          <ns1:prstGeom prst="rect">
            <ns1:avLst/>
          </ns1:prstGeom>
          <ns1:noFill/>
          <ns1:ln cap="flat" cmpd="sng" w="9525">
            <ns1:solidFill>
              <ns1:schemeClr val="lt1"/>
            </ns1:solidFill>
            <ns1:prstDash val="solid"/>
            <ns1:round/>
            <ns1:headEnd len="sm" w="sm" type="none"/>
            <ns1:tailEnd len="sm" w="sm" type="none"/>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Major clients only, in alphabetical order</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1250" name="Google Shape;1250;p47"/>
          <ns0:cNvSpPr/>
          <ns0:nvPr/>
        </ns0:nvSpPr>
        <ns0:spPr>
          <ns1:xfrm>
            <ns1:off x="1303567" y="242011"/>
            <ns1:ext cx="2513533" cy="2513533"/>
          </ns1:xfrm>
          <ns1:prstGeom prst="ellipse">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5"/>
              </ns1:solidFill>
              <ns1:latin typeface="Arial"/>
              <ns1:ea typeface="Arial"/>
              <ns1:cs typeface="Arial"/>
              <ns1:sym typeface="Arial"/>
            </ns1:endParaRPr>
          </ns1:p>
        </ns0:txBody>
      </ns0:sp>
      <ns0:sp>
        <ns0:nvSpPr>
          <ns0:cNvPr id="1251" name="Google Shape;1251;p47"/>
          <ns0:cNvSpPr txBox="1"/>
          <ns0:nvPr/>
        </ns0:nvSpPr>
        <ns0:spPr>
          <ns1:xfrm>
            <ns1:off x="1303567" y="888374"/>
            <ns1:ext cx="2513400" cy="1139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With c</ns1:t>
            </ns1:r>
            <ns1:r>
              <ns1:rPr b="0" i="0" lang="ja-JP" sz="1800" u="none" cap="none" strike="noStrike">
                <ns1:solidFill>
                  <ns1:schemeClr val="accent4"/>
                </ns1:solidFill>
                <ns1:latin typeface="BIZ UDPGothic"/>
                <ns1:ea typeface="BIZ UDPGothic"/>
                <ns1:cs typeface="BIZ UDPGothic"/>
                <ns1:sym typeface="BIZ UDPGothic"/>
              </ns1:rPr>
              <ns1:t>lients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Number of se</ns1:t>
            </ns1:r>
            <ns1:r>
              <ns1:rPr b="0" i="0" lang="ja-JP" sz="1800" u="none" cap="none" strike="noStrike">
                <ns1:solidFill>
                  <ns1:schemeClr val="accent4"/>
                </ns1:solidFill>
                <ns1:latin typeface="BIZ UDPGothic"/>
                <ns1:ea typeface="BIZ UDPGothic"/>
                <ns1:cs typeface="BIZ UDPGothic"/>
                <ns1:sym typeface="BIZ UDPGothic"/>
              </ns1:rPr>
              <ns1:t>minars held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Increasing every year!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52" name="Google Shape;1252;p47"/>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53" name="Google Shape;1253;p4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54" name="Google Shape;1254;p4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pic>
        <ns0:nvPicPr>
          <ns0:cNvPr id="1255" name="Google Shape;1255;p47"/>
          <ns0:cNvPicPr preferRelativeResize="0"/>
          <ns0:nvPr/>
        </ns0:nvPicPr>
        <ns0:blipFill rotWithShape="1">
          <ns1:blip ns2:embed="rId3">
            <ns1:alphaModFix/>
          </ns1:blip>
          <ns1:srcRect b="0" l="0" r="0" t="0"/>
          <ns1:stretch/>
        </ns0:blipFill>
        <ns0:spPr>
          <ns1:xfrm>
            <ns1:off x="3969500" y="152400"/>
            <ns1:ext cx="7072476" cy="2513550"/>
          </ns1:xfrm>
          <ns1:prstGeom prst="rect">
            <ns1:avLst/>
          </ns1:prstGeom>
          <ns1:noFill/>
          <ns1:ln>
            <ns1:noFill/>
          </ns1:ln>
        </ns0:spPr>
      </ns0:pic>
    </ns0:spTree>
  </ns0:cSld>
  <ns0:clrMapOvr>
    <ns1:masterClrMapping/>
  </ns0:clrMapOvr>
</ns0:sld>
</file>

<file path=ppt/slides/slide48.xml><?xml version="1.0" encoding="utf-8"?>
<ns0:sld xmlns:ns0="http://schemas.openxmlformats.org/presentationml/2006/main" xmlns:ns1="http://schemas.openxmlformats.org/drawingml/2006/main" xmlns:ns2="http://schemas.openxmlformats.org/officeDocument/2006/relationships">
  <ns0:cSld>
    <ns0:spTree>
      <ns0:nvGrpSpPr>
        <ns0:cNvPr id="1260" name="Shape 1260"/>
        <ns0:cNvGrpSpPr/>
        <ns0:nvPr/>
      </ns0:nvGrpSpPr>
      <ns0:grpSpPr>
        <ns1:xfrm>
          <ns1:off x="0" y="0"/>
          <ns1:ext cx="0" cy="0"/>
          <ns1:chOff x="0" y="0"/>
          <ns1:chExt cx="0" cy="0"/>
        </ns1:xfrm>
      </ns0:grpSpPr>
      <ns0:pic>
        <ns0:nvPicPr>
          <ns0:cNvPr descr="背景パターン" id="1261" name="Google Shape;1261;p48"/>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sp>
        <ns0:nvSpPr>
          <ns0:cNvPr id="1262" name="Google Shape;1262;p48"/>
          <ns0:cNvSpPr txBox="1"/>
          <ns0:nvPr/>
        </ns0:nvSpPr>
        <ns0:spPr>
          <ns1:xfrm>
            <ns1:off x="1914125" y="3493120"/>
            <ns1:ext cx="8348100" cy="1263197"/>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Transform seminars into entertainment</ns1:t>
            </ns1:r>
            <ns1:endParaRPr b="1" i="0" sz="3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Change society through seminars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263" name="Google Shape;1263;p48"/>
          <ns0:cNvGrpSpPr/>
          <ns0:nvPr/>
        </ns0:nvGrpSpPr>
        <ns0:grpSpPr>
          <ns1:xfrm>
            <ns1:off x="4732137" y="413522"/>
            <ns1:ext cx="2879718" cy="1024215"/>
            <ns1:chOff x="4649862" y="1573510"/>
            <ns1:chExt cx="2879718" cy="1024215"/>
          </ns1:xfrm>
        </ns0:grpSpPr>
        <ns0:pic>
          <ns0:nvPicPr>
            <ns0:cNvPr descr="ロゴ&#10;&#10;自動的に生成された説明" id="1264" name="Google Shape;1264;p48"/>
            <ns0:cNvPicPr preferRelativeResize="0"/>
            <ns0:nvPr/>
          </ns0:nvPicPr>
          <ns0:blipFill rotWithShape="1">
            <ns1:blip ns2:embed="rId4">
              <ns1:alphaModFix/>
            </ns1:blip>
            <ns1:srcRect b="0" l="0" r="0" t="0"/>
            <ns1:stretch/>
          </ns0:blipFill>
          <ns0:spPr>
            <ns1:xfrm>
              <ns1:off x="5634659"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5" name="Google Shape;1265;p48"/>
            <ns0:cNvPicPr preferRelativeResize="0"/>
            <ns0:nvPr/>
          </ns0:nvPicPr>
          <ns0:blipFill rotWithShape="1">
            <ns1:blip ns2:embed="rId4">
              <ns1:alphaModFix/>
            </ns1:blip>
            <ns1:srcRect b="0" l="0" r="0" t="0"/>
            <ns1:stretch/>
          </ns0:blipFill>
          <ns0:spPr>
            <ns1:xfrm>
              <ns1:off x="6613384"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6" name="Google Shape;1266;p48"/>
            <ns0:cNvPicPr preferRelativeResize="0"/>
            <ns0:nvPr/>
          </ns0:nvPicPr>
          <ns0:blipFill rotWithShape="1">
            <ns1:blip ns2:embed="rId4">
              <ns1:alphaModFix/>
            </ns1:blip>
            <ns1:srcRect b="0" l="0" r="0" t="0"/>
            <ns1:stretch/>
          </ns0:blipFill>
          <ns0:spPr>
            <ns1:xfrm>
              <ns1:off x="4649862"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grpSp>
      <ns0:grpSp>
        <ns0:nvGrpSpPr>
          <ns0:cNvPr id="1267" name="Google Shape;1267;p48"/>
          <ns0:cNvGrpSpPr/>
          <ns0:nvPr/>
        </ns0:nvGrpSpPr>
        <ns0:grpSpPr>
          <ns1:xfrm>
            <ns1:off x="3969353" y="1585656"/>
            <ns1:ext cx="4405363" cy="1445074"/>
            <ns1:chOff x="3636169" y="1970880"/>
            <ns1:chExt cx="4916700" cy="1445074"/>
          </ns1:xfrm>
        </ns0:grpSpPr>
        <ns0:sp>
          <ns0:nvSpPr>
            <ns0:cNvPr id="1268" name="Google Shape;1268;p48"/>
            <ns0:cNvSpPr txBox="1"/>
            <ns0:nvPr/>
          </ns0:nvSpPr>
          <ns0:spPr>
            <ns1:xfrm>
              <ns1:off x="4117968" y="1970880"/>
              <ns1:ext cx="3953101"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in seminars strong in attracting customers</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69" name="Google Shape;1269;p48"/>
            <ns0:cNvSpPr txBox="1"/>
            <ns0:nvPr/>
          </ns0:nvSpPr>
          <ns0:spPr>
            <ns1:xfrm>
              <ns1:off x="3636169" y="2412087"/>
              <ns1:ext cx="491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in acquiring new business negotiations through seminars</ns1:t>
              </ns1:r>
              <ns1:endParaRPr b="1" i="0" sz="2000" u="none" cap="none" strike="noStrike">
                <ns1:solidFill>
                  <ns1:schemeClr val="lt1"/>
                </ns1:solidFill>
                <ns1:latin typeface="BIZ UDPGothic"/>
                <ns1:ea typeface="BIZ UDPGothic"/>
                <ns1:cs typeface="BIZ UDPGothic"/>
                <ns1:sym typeface="BIZ UDPGothic"/>
              </ns1:endParaRPr>
            </ns1:p>
          </ns0:txBody>
        </ns0:sp>
        <ns0:grpSp>
          <ns0:nvGrpSpPr>
            <ns0:cNvPr id="1270" name="Google Shape;1270;p48"/>
            <ns0:cNvGrpSpPr/>
            <ns0:nvPr/>
          </ns0:nvGrpSpPr>
          <ns0:grpSpPr>
            <ns1:xfrm>
              <ns1:off x="3955368" y="2853295"/>
              <ns1:ext cx="4278300" cy="562659"/>
              <ns1:chOff x="7004220" y="-265523"/>
              <ns1:chExt cx="4278300" cy="562659"/>
            </ns1:xfrm>
          </ns0:grpSpPr>
          <ns0:sp>
            <ns0:nvSpPr>
              <ns0:cNvPr id="1271" name="Google Shape;1271;p48"/>
              <ns0:cNvSpPr txBox="1"/>
              <ns0:nvPr/>
            </ns0:nvSpPr>
            <ns0:spPr>
              <ns1:xfrm>
                <ns1:off x="7004220" y="-265523"/>
                <ns1:ext cx="42783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seminar chosen by IT managers</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72" name="Google Shape;1272;p48"/>
              <ns0:cNvSpPr txBox="1"/>
              <ns0:nvPr/>
            </ns0:nvSpPr>
            <ns0:spPr>
              <ns1:xfrm>
                <ns1:off x="7166778" y="97036"/>
                <ns1:ext cx="3953100" cy="200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grpSp>
      <ns0:pic>
        <ns0:nvPicPr>
          <ns0:cNvPr descr="黒い背景に白い文字がある&#10;&#10;中程度の精度で" id="1273" name="Google Shape;1273;p48"/>
          <ns0:cNvPicPr preferRelativeResize="0"/>
          <ns0:nvPr/>
        </ns0:nvPicPr>
        <ns0:blipFill rotWithShape="1">
          <ns1:blip ns2:embed="rId5">
            <ns1:alphaModFix/>
          </ns1:blip>
          <ns1:srcRect b="0" l="0" r="0" t="0"/>
          <ns1:stretch/>
        </ns0:blipFill>
        <ns0:spPr>
          <ns1:xfrm>
            <ns1:off x="5413636" y="5130451"/>
            <ns1:ext cx="1516720" cy="1516720"/>
          </ns1:xfrm>
          <ns1:prstGeom prst="rect">
            <ns1:avLst/>
          </ns1:prstGeom>
          <ns1:noFill/>
          <ns1:ln>
            <ns1:noFill/>
          </ns1:ln>
        </ns0:spPr>
      </ns0:pic>
    </ns0:spTree>
  </ns0:cSld>
  <ns0:clrMapOvr>
    <ns1:masterClrMapping/>
  </ns0:clrMapOvr>
</ns0:sld>
</file>

<file path=ppt/slides/slide5.xml><?xml version="1.0" encoding="utf-8"?>
<ns0:sld xmlns:ns0="http://schemas.openxmlformats.org/presentationml/2006/main" xmlns:ns1="http://schemas.openxmlformats.org/drawingml/2006/main">
  <ns0:cSld>
    <ns0:spTree>
      <ns0:nvGrpSpPr>
        <ns0:cNvPr id="144" name="Shape 144"/>
        <ns0:cNvGrpSpPr/>
        <ns0:nvPr/>
      </ns0:nvGrpSpPr>
      <ns0:grpSpPr>
        <ns1:xfrm>
          <ns1:off x="0" y="0"/>
          <ns1:ext cx="0" cy="0"/>
          <ns1:chOff x="0" y="0"/>
          <ns1:chExt cx="0" cy="0"/>
        </ns1:xfrm>
      </ns0:grpSpPr>
      <ns0:cxnSp>
        <ns0:nvCxnSpPr>
          <ns0:cNvPr id="145" name="Google Shape;145;p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46" name="Google Shape;146;p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47" name="Google Shape;147;p5"/>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48" name="Google Shape;148;p5"/>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49" name="Google Shape;149;p5"/>
          <ns0:cNvSpPr txBox="1"/>
          <ns0:nvPr/>
        </ns0:nvSpPr>
        <ns0:spPr>
          <ns1:xfrm>
            <ns1:off x="525996" y="874427"/>
            <ns1:ext cx="11284500" cy="540143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On the necessity of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・What is considered important as a means of lead acquisition?</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・Websites (content marketing)</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・Real exhibitions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・比較サイト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・GoogleやFacebookなどへの広告</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・テレアポ</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Budget situation</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・リード獲得単価、アポ獲得単価</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・セミナー（ウェビナー）の予算の有無、及び金額</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・上記リード獲得手段の予算の割合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・予算の策定、決定時期</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50" name="Google Shape;150;p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51" name="Google Shape;151;p5"/>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6.xml><?xml version="1.0" encoding="utf-8"?>
<ns0:sld xmlns:ns0="http://schemas.openxmlformats.org/presentationml/2006/main" xmlns:ns1="http://schemas.openxmlformats.org/drawingml/2006/main">
  <ns0:cSld>
    <ns0:spTree>
      <ns0:nvGrpSpPr>
        <ns0:cNvPr id="156" name="Shape 156"/>
        <ns0:cNvGrpSpPr/>
        <ns0:nvPr/>
      </ns0:nvGrpSpPr>
      <ns0:grpSpPr>
        <ns1:xfrm>
          <ns1:off x="0" y="0"/>
          <ns1:ext cx="0" cy="0"/>
          <ns1:chOff x="0" y="0"/>
          <ns1:chExt cx="0" cy="0"/>
        </ns1:xfrm>
      </ns0:grpSpPr>
      <ns0:cxnSp>
        <ns0:nvCxnSpPr>
          <ns0:cNvPr id="157" name="Google Shape;157;p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58" name="Google Shape;158;p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59" name="Google Shape;159;p6"/>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60" name="Google Shape;160;p6"/>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61" name="Google Shape;161;p6"/>
          <ns0:cNvSpPr txBox="1"/>
          <ns0:nvPr/>
        </ns0:nvSpPr>
        <ns0:spPr>
          <ns1:xfrm>
            <ns1:off x="525996" y="874427"/>
            <ns1:ext cx="11284500" cy="30007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Purpose/challenges of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・より多くのリードを獲得したい／集客できない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・ターゲットに合ったリードを獲得したい／リードの質が悪い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・ウェビナーから商談につなげたい／商談につながらない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・ウェビナーの運営を代行してほしい／運営が大変</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・まずはスモールスタートでウェビナーをやってみたい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・ウェビナーを活用した、東南アジアにおける新規顧客開拓やテストマーケティング</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62" name="Google Shape;162;p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63" name="Google Shape;163;p6"/>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7.xml><?xml version="1.0" encoding="utf-8"?>
<ns0:sld xmlns:ns0="http://schemas.openxmlformats.org/presentationml/2006/main" xmlns:ns1="http://schemas.openxmlformats.org/drawingml/2006/main">
  <ns0:cSld>
    <ns0:spTree>
      <ns0:nvGrpSpPr>
        <ns0:cNvPr id="168" name="Shape 168"/>
        <ns0:cNvGrpSpPr/>
        <ns0:nvPr/>
      </ns0:nvGrpSpPr>
      <ns0:grpSpPr>
        <ns1:xfrm>
          <ns1:off x="0" y="0"/>
          <ns1:ext cx="0" cy="0"/>
          <ns1:chOff x="0" y="0"/>
          <ns1:chExt cx="0" cy="0"/>
        </ns1:xfrm>
      </ns0:grpSpPr>
      <ns0:sp>
        <ns0:nvSpPr>
          <ns0:cNvPr id="169" name="Google Shape;169;p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Why webinars?</ns1:t>
            </ns1:r>
            <ns1:endParaRPr b="0" i="0" sz="1400" u="none" cap="none" strike="noStrike">
              <ns1:solidFill>
                <ns1:srgbClr val="000000"/>
              </ns1:solidFill>
              <ns1:latin typeface="Arial"/>
              <ns1:ea typeface="Arial"/>
              <ns1:cs typeface="Arial"/>
              <ns1:sym typeface="Arial"/>
            </ns1:endParaRPr>
          </ns1:p>
        </ns0:txBody>
      </ns0:sp>
      <ns0:sp>
        <ns0:nvSpPr>
          <ns0:cNvPr id="170" name="Google Shape;170;p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71" name="Google Shape;171;p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72" name="Google Shape;172;p7"/>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8.xml><?xml version="1.0" encoding="utf-8"?>
<ns0:sld xmlns:ns0="http://schemas.openxmlformats.org/presentationml/2006/main" xmlns:ns1="http://schemas.openxmlformats.org/drawingml/2006/main" xmlns:ns2="http://schemas.openxmlformats.org/officeDocument/2006/relationships">
  <ns0:cSld>
    <ns0:spTree>
      <ns0:nvGrpSpPr>
        <ns0:cNvPr id="177" name="Shape 177"/>
        <ns0:cNvGrpSpPr/>
        <ns0:nvPr/>
      </ns0:nvGrpSpPr>
      <ns0:grpSpPr>
        <ns1:xfrm>
          <ns1:off x="0" y="0"/>
          <ns1:ext cx="0" cy="0"/>
          <ns1:chOff x="0" y="0"/>
          <ns1:chExt cx="0" cy="0"/>
        </ns1:xfrm>
      </ns0:grpSpPr>
      <ns0:cxnSp>
        <ns0:nvCxnSpPr>
          <ns0:cNvPr id="178" name="Google Shape;178;p8"/>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79" name="Google Shape;179;p8"/>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80" name="Google Shape;180;p8"/>
          <ns0:cNvSpPr txBox="1"/>
          <ns0:nvPr/>
        </ns0:nvSpPr>
        <ns0:spPr>
          <ns1:xfrm>
            <ns1:off x="221196" y="101835"/>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The role of webinars in B2B marketing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81" name="Google Shape;181;p8"/>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pSp>
        <ns0:nvGrpSpPr>
          <ns0:cNvPr id="182" name="Google Shape;182;p8"/>
          <ns0:cNvGrpSpPr/>
          <ns0:nvPr/>
        </ns0:nvGrpSpPr>
        <ns0:grpSpPr>
          <ns1:xfrm>
            <ns1:off x="506730" y="1289859"/>
            <ns1:ext cx="11157275" cy="777702"/>
            <ns1:chOff x="506730" y="986269"/>
            <ns1:chExt cx="11157275" cy="777702"/>
          </ns1:xfrm>
        </ns0:grpSpPr>
        <ns0:sp>
          <ns0:nvSpPr>
            <ns0:cNvPr id="183" name="Google Shape;183;p8"/>
            <ns0:cNvSpPr/>
            <ns0:nvPr/>
          </ns0:nvSpPr>
          <ns0:spPr>
            <ns1:xfrm>
              <ns1:off x="8230197" y="989953"/>
              <ns1:ext cx="3433808"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Focusing on products/services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Evaluation, selection, internal approval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4" name="Google Shape;184;p8"/>
            <ns0:cNvSpPr/>
            <ns0:nvPr/>
          </ns0:nvSpPr>
          <ns0:spPr>
            <ns1:xfrm>
              <ns1:off x="5535796" y="986270"/>
              <ns1:ext cx="30043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Products/services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Searching for candidates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5" name="Google Shape;185;p8"/>
            <ns0:cNvSpPr/>
            <ns0:nvPr/>
          </ns0:nvSpPr>
          <ns0:spPr>
            <ns1:xfrm>
              <ns1:off x="3110842" y="986269"/>
              <ns1:ext cx="27376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課題に気づき</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社内で検討</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6" name="Google Shape;186;p8"/>
            <ns0:cNvSpPr/>
            <ns0:nvPr/>
          </ns0:nvSpPr>
          <ns0:spPr>
            <ns1:xfrm>
              <ns1:off x="506730" y="989953"/>
              <ns1:ext cx="291370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気づいてない</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187" name="Google Shape;187;p8"/>
          <ns0:cNvSpPr txBox="1"/>
          <ns0:nvPr/>
        </ns0:nvSpPr>
        <ns0:spPr>
          <ns1:xfrm>
            <ns1:off x="1143946" y="2048764"/>
            <ns1:ext cx="1681804" cy="276999"/>
          </ns1:xfrm>
          <ns1:prstGeom prst="rect">
            <ns1:avLst/>
          </ns1:prstGeom>
          <ns1:noFill/>
          <ns1:ln>
            <ns1:noFill/>
          </ns1:ln>
        </ns0:spPr>
        <ns0:txBody>
          <ns1:bodyPr anchorCtr="0" anchor="ctr" bIns="45700" lIns="91425" spcFirstLastPara="1" rIns="91425" wrap="square" tIns="45700">
            <ns1:spAutoFit/>
          </ns1:bodyPr>
          <ns1:lstStyle/>
          <ns1:p>
            <ns1:pPr indent="0" lvl="8"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課題に気づかせる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8" name="Google Shape;188;p8"/>
          <ns0:cNvSpPr txBox="1"/>
          <ns0:nvPr/>
        </ns0:nvSpPr>
        <ns0:spPr>
          <ns1:xfrm>
            <ns1:off x="3218288" y="2033375"/>
            <ns1:ext cx="2270544"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課題について深く理解させ、</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解決方法を提示する</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Reach out to customers faster than competitors and support problem-solving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9" name="Google Shape;189;p8"/>
          <ns0:cNvSpPr txBox="1"/>
          <ns0:nvPr/>
        </ns0:nvSpPr>
        <ns0:spPr>
          <ns1:xfrm>
            <ns1:off x="5796755" y="2038328"/>
            <ns1:ext cx="22704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Be included in the consideration set of several to a dozen companies, and remain as one of the final 2-3 candidates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0" name="Google Shape;190;p8"/>
          <ns0:cNvSpPr txBox="1"/>
          <ns0:nvPr/>
        </ns0:nvSpPr>
        <ns0:spPr>
          <ns1:xfrm>
            <ns1:off x="8803899" y="2062750"/>
            <ns1:ext cx="2270544"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Be chosen from the final 2-3 candidates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91" name="Google Shape;191;p8"/>
          <ns0:cNvCxnSpPr/>
          <ns0:nvPr/>
        </ns0:nvCxnSpPr>
        <ns0:spPr>
          <ns1:xfrm>
            <ns1:off x="7096359" y="5593513"/>
            <ns1:ext cx="248700" cy="600"/>
          </ns1:xfrm>
          <ns1:prstGeom prst="curvedConnector3">
            <ns1:avLst>
              <ns1:gd fmla="val 50000" name="adj1"/>
            </ns1:avLst>
          </ns1:prstGeom>
          <ns1:noFill/>
          <ns1:ln cap="flat" cmpd="sng" w="9525">
            <ns1:solidFill>
              <ns1:srgbClr val="3E6EC2"/>
            </ns1:solidFill>
            <ns1:prstDash val="solid"/>
            <ns1:round/>
            <ns1:headEnd len="sm" w="sm" type="none"/>
            <ns1:tailEnd len="med" w="med" type="triangle"/>
          </ns1:ln>
        </ns0:spPr>
      </ns0:cxnSp>
      <ns0:cxnSp>
        <ns0:nvCxnSpPr>
          <ns0:cNvPr id="192" name="Google Shape;192;p8"/>
          <ns0:cNvCxnSpPr/>
          <ns0:nvPr/>
        </ns0:nvCxnSpPr>
        <ns0:spPr>
          <ns1:xfrm>
            <ns1:off x="6350" y="2856187"/>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93" name="Google Shape;193;p8"/>
          <ns0:cNvSpPr/>
          <ns0:nvPr/>
        </ns0:nvSpPr>
        <ns0:spPr>
          <ns1:xfrm>
            <ns1:off x="346704" y="5044052"/>
            <ns1:ext cx="2229871" cy="1487060"/>
          </ns1:xfrm>
          <ns1:prstGeom prst="roundRect">
            <ns1:avLst>
              <ns1:gd fmla="val 379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194" name="Google Shape;194;p8"/>
          <ns0:cNvPicPr preferRelativeResize="0"/>
          <ns0:nvPr/>
        </ns0:nvPicPr>
        <ns0:blipFill rotWithShape="1">
          <ns1:blip ns2:embed="rId3">
            <ns1:alphaModFix amt="70000"/>
          </ns1:blip>
          <ns1:srcRect b="21746" l="15360" r="8088" t="30557"/>
          <ns1:stretch/>
        </ns0:blipFill>
        <ns0:spPr>
          <ns1:xfrm>
            <ns1:off x="442931" y="5124711"/>
            <ns1:ext cx="2055611" cy="853914"/>
          </ns1:xfrm>
          <ns1:prstGeom prst="rect">
            <ns1:avLst/>
          </ns1:prstGeom>
          <ns1:noFill/>
          <ns1:ln>
            <ns1:noFill/>
          </ns1:ln>
        </ns0:spPr>
      </ns0:pic>
      <ns0:sp>
        <ns0:nvSpPr>
          <ns0:cNvPr id="195" name="Google Shape;195;p8"/>
          <ns0:cNvSpPr txBox="1"/>
          <ns0:nvPr/>
        </ns0:nvSpPr>
        <ns0:spPr>
          <ns1:xfrm>
            <ns1:off x="343102" y="5969998"/>
            <ns1:ext cx="222987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In-person trade show</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Online event</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96" name="Google Shape;196;p8"/>
          <ns0:cNvGrpSpPr/>
          <ns0:nvPr/>
        </ns0:nvGrpSpPr>
        <ns0:grpSpPr>
          <ns1:xfrm>
            <ns1:off x="385337" y="3214236"/>
            <ns1:ext cx="4409943" cy="1487060"/>
            <ns1:chOff x="449135" y="2788074"/>
            <ns1:chExt cx="4409943" cy="1487060"/>
          </ns1:xfrm>
        </ns0:grpSpPr>
        <ns0:sp>
          <ns0:nvSpPr>
            <ns0:cNvPr id="197" name="Google Shape;197;p8"/>
            <ns0:cNvSpPr/>
            <ns0:nvPr/>
          </ns0:nvSpPr>
          <ns0:spPr>
            <ns1:xfrm>
              <ns1:off x="449135" y="2788074"/>
              <ns1:ext cx="4409943"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98" name="Google Shape;198;p8"/>
            <ns0:cNvSpPr txBox="1"/>
            <ns0:nvPr/>
          </ns0:nvSpPr>
          <ns0:spPr>
            <ns1:xfrm>
              <ns1:off x="2575973" y="2934680"/>
              <ns1:ext cx="22263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Make them aware of the issue.</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Help them deeply understand the issue.</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Reach out to customers before competitors and make them aware of 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9" name="Google Shape;199;p8"/>
            <ns0:cNvSpPr txBox="1"/>
            <ns0:nvPr/>
          </ns0:nvSpPr>
          <ns0:spPr>
            <ns1:xfrm>
              <ns1:off x="580012" y="3830867"/>
              <ns1:ext cx="1929272"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00" name="Google Shape;200;p8"/>
            <ns0:cNvPicPr preferRelativeResize="0"/>
            <ns0:nvPr/>
          </ns0:nvPicPr>
          <ns0:blipFill rotWithShape="1">
            <ns1:blip ns2:embed="rId4">
              <ns1:alphaModFix amt="50000"/>
            </ns1:blip>
            <ns1:srcRect b="14078" l="2145" r="1766" t="19305"/>
            <ns1:stretch/>
          </ns0:blipFill>
          <ns0:spPr>
            <ns1:xfrm>
              <ns1:off x="580012" y="2904253"/>
              <ns1:ext cx="1929272" cy="913654"/>
            </ns1:xfrm>
            <ns1:prstGeom prst="rect">
              <ns1:avLst/>
            </ns1:prstGeom>
            <ns1:noFill/>
            <ns1:ln>
              <ns1:noFill/>
            </ns1:ln>
          </ns0:spPr>
        </ns0:pic>
      </ns0:grpSp>
      <ns0:grpSp>
        <ns0:nvGrpSpPr>
          <ns0:cNvPr id="201" name="Google Shape;201;p8"/>
          <ns0:cNvGrpSpPr/>
          <ns0:nvPr/>
        </ns0:nvGrpSpPr>
        <ns0:grpSpPr>
          <ns1:xfrm>
            <ns1:off x="2640191" y="5049658"/>
            <ns1:ext cx="1903211" cy="1485211"/>
            <ns1:chOff x="2703989" y="4788793"/>
            <ns1:chExt cx="1903211" cy="1485211"/>
          </ns1:xfrm>
        </ns0:grpSpPr>
        <ns0:sp>
          <ns0:nvSpPr>
            <ns0:cNvPr id="202" name="Google Shape;202;p8"/>
            <ns0:cNvSpPr/>
            <ns0:nvPr/>
          </ns0:nvSpPr>
          <ns0:spPr>
            <ns1:xfrm>
              <ns1:off x="2703989" y="4788793"/>
              <ns1:ext cx="1903211"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Website</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Content Marketing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3" name="Google Shape;203;p8"/>
            <ns0:cNvSpPr/>
            <ns0:nvPr/>
          </ns0:nvSpPr>
          <ns0:spPr>
            <ns1:xfrm>
              <ns1:off x="2703989" y="5305877"/>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Social Media Advertising</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204" name="Google Shape;204;p8"/>
            <ns0:cNvSpPr/>
            <ns0:nvPr/>
          </ns0:nvSpPr>
          <ns0:spPr>
            <ns1:xfrm>
              <ns1:off x="2703989" y="5822961"/>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Downloadable Materials</ns1:t>
              </ns1:r>
              <ns1:endParaRPr b="0" i="0" sz="1200" u="none" cap="none" strike="noStrike">
                <ns1:solidFill>
                  <ns1:schemeClr val="lt1"/>
                </ns1:solidFill>
                <ns1:latin typeface="BIZ UDPGothic"/>
                <ns1:ea typeface="BIZ UDPGothic"/>
                <ns1:cs typeface="BIZ UDPGothic"/>
                <ns1:sym typeface="BIZ UDPGothic"/>
              </ns1:endParaRPr>
            </ns1:p>
          </ns0:txBody>
        </ns0:sp>
      </ns0:grpSp>
      <ns0:sp>
        <ns0:nvSpPr>
          <ns0:cNvPr id="205" name="Google Shape;205;p8"/>
          <ns0:cNvSpPr/>
          <ns0:nvPr/>
        </ns0:nvSpPr>
        <ns0:spPr>
          <ns1:xfrm>
            <ns1:off x="5204540" y="5048733"/>
            <ns1:ext cx="4107840"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06" name="Google Shape;206;p8"/>
          <ns0:cNvSpPr txBox="1"/>
          <ns0:nvPr/>
        </ns0:nvSpPr>
        <ns0:spPr>
          <ns1:xfrm>
            <ns1:off x="6006076" y="5122907"/>
            <ns1:ext cx="242938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7" name="Google Shape;207;p8"/>
          <ns0:cNvSpPr txBox="1"/>
          <ns0:nvPr/>
        </ns0:nvSpPr>
        <ns0:spPr>
          <ns1:xfrm>
            <ns1:off x="5475500" y="5517317"/>
            <ns1:ext cx="3672000" cy="939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Deepen understanding of challenges.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Also provide competitive comparison information and information about our products.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For nurturing existing leads.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208" name="Google Shape;208;p8"/>
          <ns0:cNvCxnSpPr>
            <ns1:stCxn id="202" idx="3"/>
            <ns1:endCxn id="204" idx="3"/>
          </ns0:cNvCxnSpPr>
          <ns0:nvPr/>
        </ns0:nvCxnSpPr>
        <ns0:spPr>
          <ns1:xfrm flipH="1">
            <ns1:off x="4539802" y="5275180"/>
            <ns1:ext cx="3600" cy="1034100"/>
          </ns1:xfrm>
          <ns1:prstGeom prst="bentConnector3">
            <ns1:avLst>
              <ns1:gd fmla="val -3987222" name="adj1"/>
            </ns1:avLst>
          </ns1:prstGeom>
          <ns1:noFill/>
          <ns1:ln cap="flat" cmpd="sng" w="25400">
            <ns1:solidFill>
              <ns1:srgbClr val="3E6EC2"/>
            </ns1:solidFill>
            <ns1:prstDash val="solid"/>
            <ns1:round/>
            <ns1:headEnd len="sm" w="sm" type="none"/>
            <ns1:tailEnd len="sm" w="sm" type="none"/>
          </ns1:ln>
        </ns0:spPr>
      </ns0:cxnSp>
      <ns0:cxnSp>
        <ns0:nvCxnSpPr>
          <ns0:cNvPr id="209" name="Google Shape;209;p8"/>
          <ns0:cNvCxnSpPr>
            <ns1:stCxn id="203" idx="3"/>
            <ns1:endCxn id="205" idx="1"/>
          </ns0:cNvCxnSpPr>
          <ns0:nvPr/>
        </ns0:nvCxnSpPr>
        <ns0:spPr>
          <ns1:xfrm>
            <ns1:off x="4539800" y="5792264"/>
            <ns1:ext cx="664800" cy="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0" name="Google Shape;210;p8"/>
          <ns0:cNvSpPr/>
          <ns0:nvPr/>
        </ns0:nvSpPr>
        <ns0:spPr>
          <ns1:xfrm>
            <ns1:off x="9616466" y="5049095"/>
            <ns1:ext cx="2226269" cy="1487060"/>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1" name="Google Shape;211;p8"/>
          <ns0:cNvSpPr txBox="1"/>
          <ns0:nvPr/>
        </ns0:nvSpPr>
        <ns0:spPr>
          <ns1:xfrm>
            <ns1:off x="9612864" y="6145164"/>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12" name="Google Shape;212;p8"/>
          <ns0:cNvPicPr preferRelativeResize="0"/>
          <ns0:nvPr/>
        </ns0:nvPicPr>
        <ns0:blipFill rotWithShape="1">
          <ns1:blip ns2:embed="rId5">
            <ns1:alphaModFix amt="70000"/>
          </ns1:blip>
          <ns1:srcRect b="21897" l="0" r="0" t="0"/>
          <ns1:stretch/>
        </ns0:blipFill>
        <ns0:spPr>
          <ns1:xfrm>
            <ns1:off x="9735295" y="5128702"/>
            <ns1:ext cx="1991588" cy="965758"/>
          </ns1:xfrm>
          <ns1:prstGeom prst="rect">
            <ns1:avLst/>
          </ns1:prstGeom>
          <ns1:noFill/>
          <ns1:ln>
            <ns1:noFill/>
          </ns1:ln>
        </ns0:spPr>
      </ns0:pic>
      <ns0:cxnSp>
        <ns0:nvCxnSpPr>
          <ns0:cNvPr id="213" name="Google Shape;213;p8"/>
          <ns0:cNvCxnSpPr>
            <ns1:stCxn id="205" idx="3"/>
            <ns1:endCxn id="210" idx="1"/>
          </ns0:cNvCxnSpPr>
          <ns0:nvPr/>
        </ns0:nvCxnSpPr>
        <ns0:spPr>
          <ns1:xfrm>
            <ns1:off x="9312380" y="5792263"/>
            <ns1:ext cx="304200" cy="3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4" name="Google Shape;214;p8"/>
          <ns0:cNvCxnSpPr>
            <ns1:stCxn id="197" idx="3"/>
            <ns1:endCxn id="215" idx="1"/>
          </ns0:cNvCxnSpPr>
          <ns0:nvPr/>
        </ns0:nvCxnSpPr>
        <ns0:spPr>
          <ns1:xfrm flipH="1" rot="10800000">
            <ns1:off x="4795280" y="3955666"/>
            <ns1:ext cx="407400" cy="21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6" name="Google Shape;216;p8"/>
          <ns0:cNvCxnSpPr/>
          <ns0:nvPr/>
        </ns0:nvCxnSpPr>
        <ns0:spPr>
          <ns1:xfrm flipH="1" rot="10800000">
            <ns1:off x="8952699" y="3955724"/>
            <ns1:ext cx="651300" cy="210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5" name="Google Shape;215;p8"/>
          <ns0:cNvSpPr/>
          <ns0:nvPr/>
        </ns0:nvSpPr>
        <ns0:spPr>
          <ns1:xfrm>
            <ns1:off x="5202738" y="2996213"/>
            <ns1:ext cx="4107839" cy="1919023"/>
          </ns1:xfrm>
          <ns1:prstGeom prst="roundRect">
            <ns1:avLst>
              <ns1:gd fmla="val 3797"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7" name="Google Shape;217;p8"/>
          <ns0:cNvSpPr txBox="1"/>
          <ns0:nvPr/>
        </ns0:nvSpPr>
        <ns0:spPr>
          <ns1:xfrm>
            <ns1:off x="5213372" y="3048196"/>
            <ns1:ext cx="3328437"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8" name="Google Shape;218;p8"/>
          <ns0:cNvSpPr txBox="1"/>
          <ns0:nvPr/>
        </ns0:nvSpPr>
        <ns0:spPr>
          <ns1:xfrm>
            <ns1:off x="5247672" y="3466627"/>
            <ns1:ext cx="2532757"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When hosting a webinar,</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 lot of content is generated.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9" name="Google Shape;219;p8"/>
          <ns0:cNvSpPr txBox="1"/>
          <ns0:nvPr/>
        </ns0:nvSpPr>
        <ns0:spPr>
          <ns1:xfrm>
            <ns1:off x="5262368" y="3976487"/>
            <ns1:ext cx="3328500" cy="92328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materials → White Paper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video → YouTube, Social Media</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content → SEO articles, blogs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220" name="Google Shape;220;p8"/>
          <ns0:cNvGrpSpPr/>
          <ns0:nvPr/>
        </ns0:nvGrpSpPr>
        <ns0:grpSpPr>
          <ns1:xfrm>
            <ns1:off x="4942274" y="3955724"/>
            <ns1:ext cx="260465" cy="1521676"/>
            <ns1:chOff x="5006072" y="3702632"/>
            <ns1:chExt cx="260465" cy="1521676"/>
          </ns1:xfrm>
        </ns0:grpSpPr>
        <ns0:cxnSp>
          <ns0:nvCxnSpPr>
            <ns0:cNvPr id="221" name="Google Shape;221;p8"/>
            <ns0:cNvCxnSpPr/>
            <ns0:nvPr/>
          </ns0:nvCxnSpPr>
          <ns0:spPr>
            <ns1:xfrm>
              <ns1:off x="5006072" y="5224308"/>
              <ns1:ext cx="260465" cy="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22" name="Google Shape;222;p8"/>
            <ns0:cNvCxnSpPr/>
            <ns0:nvPr/>
          </ns0:nvCxnSpPr>
          <ns0:spPr>
            <ns1:xfrm>
              <ns1:off x="5006072" y="3702632"/>
              <ns1:ext cx="0" cy="1521676"/>
            </ns1:xfrm>
            <ns1:prstGeom prst="straightConnector1">
              <ns1:avLst/>
            </ns1:prstGeom>
            <ns1:noFill/>
            <ns1:ln cap="flat" cmpd="sng" w="22225">
              <ns1:solidFill>
                <ns1:srgbClr val="3E6EC2"/>
              </ns1:solidFill>
              <ns1:prstDash val="solid"/>
              <ns1:round/>
              <ns1:headEnd len="sm" w="sm" type="none"/>
              <ns1:tailEnd len="sm" w="sm" type="none"/>
            </ns1:ln>
          </ns0:spPr>
        </ns0:cxnSp>
      </ns0:grpSp>
      <ns0:pic>
        <ns0:nvPicPr>
          <ns0:cNvPr id="223" name="Google Shape;223;p8"/>
          <ns0:cNvPicPr preferRelativeResize="0"/>
          <ns0:nvPr/>
        </ns0:nvPicPr>
        <ns0:blipFill rotWithShape="1">
          <ns1:blip ns2:embed="rId6">
            <ns1:alphaModFix/>
          </ns1:blip>
          <ns1:srcRect b="0" l="0" r="0" t="0"/>
          <ns1:stretch/>
        </ns0:blipFill>
        <ns0:spPr>
          <ns1:xfrm rot="1045917">
            <ns1:off x="8327531" y="3731679"/>
            <ns1:ext cx="557179" cy="932559"/>
          </ns1:xfrm>
          <ns1:prstGeom prst="rect">
            <ns1:avLst/>
          </ns1:prstGeom>
          <ns1:noFill/>
          <ns1:ln>
            <ns1:noFill/>
          </ns1:ln>
        </ns0:spPr>
      </ns0:pic>
      <ns0:pic>
        <ns0:nvPicPr>
          <ns0:cNvPr id="224" name="Google Shape;224;p8"/>
          <ns0:cNvPicPr preferRelativeResize="0"/>
          <ns0:nvPr/>
        </ns0:nvPicPr>
        <ns0:blipFill rotWithShape="1">
          <ns1:blip ns2:embed="rId7">
            <ns1:alphaModFix/>
          </ns1:blip>
          <ns1:srcRect b="0" l="0" r="0" t="0"/>
          <ns1:stretch/>
        </ns0:blipFill>
        <ns0:spPr>
          <ns1:xfrm>
            <ns1:off x="7846564" y="3894734"/>
            <ns1:ext cx="748751" cy="421797"/>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225" name="Google Shape;225;p8"/>
          <ns0:cNvSpPr/>
          <ns0:nvPr/>
        </ns0:nvSpPr>
        <ns0:spPr>
          <ns1:xfrm>
            <ns1:off x="9616466" y="2996213"/>
            <ns1:ext cx="2226269" cy="1904848"/>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26" name="Google Shape;226;p8"/>
          <ns0:cNvSpPr txBox="1"/>
          <ns0:nvPr/>
        </ns0:nvSpPr>
        <ns0:spPr>
          <ns1:xfrm>
            <ns1:off x="9612864" y="4322292"/>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27" name="Google Shape;227;p8"/>
          <ns0:cNvPicPr preferRelativeResize="0"/>
          <ns0:nvPr/>
        </ns0:nvPicPr>
        <ns0:blipFill rotWithShape="1">
          <ns1:blip ns2:embed="rId5">
            <ns1:alphaModFix amt="70000"/>
          </ns1:blip>
          <ns1:srcRect b="21897" l="0" r="0" t="0"/>
          <ns1:stretch/>
        </ns0:blipFill>
        <ns0:spPr>
          <ns1:xfrm>
            <ns1:off x="9735295" y="3305830"/>
            <ns1:ext cx="1991588" cy="965758"/>
          </ns1:xfrm>
          <ns1:prstGeom prst="rect">
            <ns1:avLst/>
          </ns1:prstGeom>
          <ns1:noFill/>
          <ns1:ln>
            <ns1:noFill/>
          </ns1:ln>
        </ns0:spPr>
      </ns0:pic>
      <ns0:cxnSp>
        <ns0:nvCxnSpPr>
          <ns0:cNvPr id="228" name="Google Shape;228;p8"/>
          <ns0:cNvCxnSpPr/>
          <ns0:nvPr/>
        </ns0:nvCxnSpPr>
        <ns0:spPr>
          <ns1:xfrm rot="10800000">
            <ns1:off x="7258460" y="4867120"/>
            <ns1:ext cx="0" cy="148957"/>
          </ns1:xfrm>
          <ns1:prstGeom prst="straightConnector1">
            <ns1:avLst/>
          </ns1:prstGeom>
          <ns1:noFill/>
          <ns1:ln cap="flat" cmpd="sng" w="25400">
            <ns1:solidFill>
              <ns1:srgbClr val="3E6EC2"/>
            </ns1:solidFill>
            <ns1:prstDash val="solid"/>
            <ns1:round/>
            <ns1:headEnd len="sm" w="sm" type="none"/>
            <ns1:tailEnd len="lg" w="lg" type="stealth"/>
          </ns1:ln>
        </ns0:spPr>
      </ns0:cxnSp>
      <ns0:grpSp>
        <ns0:nvGrpSpPr>
          <ns0:cNvPr id="229" name="Google Shape;229;p8"/>
          <ns0:cNvGrpSpPr/>
          <ns0:nvPr/>
        </ns0:nvGrpSpPr>
        <ns0:grpSpPr>
          <ns1:xfrm>
            <ns1:off x="527995" y="740399"/>
            <ns1:ext cx="11157275" cy="392621"/>
            <ns1:chOff x="506730" y="986269"/>
            <ns1:chExt cx="8033423" cy="777702"/>
          </ns1:xfrm>
        </ns0:grpSpPr>
        <ns0:sp>
          <ns0:nvSpPr>
            <ns0:cNvPr id="230" name="Google Shape;230;p8"/>
            <ns0:cNvSpPr/>
            <ns0:nvPr/>
          </ns0:nvSpPr>
          <ns0:spPr>
            <ns1:xfrm>
              <ns1:off x="6951412" y="986271"/>
              <ns1:ext cx="1588741"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1" name="Google Shape;231;p8"/>
            <ns0:cNvSpPr/>
            <ns0:nvPr/>
          </ns0:nvSpPr>
          <ns0:spPr>
            <ns1:xfrm>
              <ns1:off x="3538345" y="986269"/>
              <ns1:ext cx="330738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2" name="Google Shape;232;p8"/>
            <ns0:cNvSpPr/>
            <ns0:nvPr/>
          </ns0:nvSpPr>
          <ns0:spPr>
            <ns1:xfrm>
              <ns1:off x="506730" y="989953"/>
              <ns1:ext cx="2958386"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acquisition</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233" name="Google Shape;233;p8"/>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34" name="Google Shape;234;p8"/>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9.xml><?xml version="1.0" encoding="utf-8"?>
<ns0:sld xmlns:ns0="http://schemas.openxmlformats.org/presentationml/2006/main" xmlns:ns1="http://schemas.openxmlformats.org/drawingml/2006/main" xmlns:ns2="http://schemas.openxmlformats.org/officeDocument/2006/relationships">
  <ns0:cSld>
    <ns0:spTree>
      <ns0:nvGrpSpPr>
        <ns0:cNvPr id="239" name="Shape 239"/>
        <ns0:cNvGrpSpPr/>
        <ns0:nvPr/>
      </ns0:nvGrpSpPr>
      <ns0:grpSpPr>
        <ns1:xfrm>
          <ns1:off x="0" y="0"/>
          <ns1:ext cx="0" cy="0"/>
          <ns1:chOff x="0" y="0"/>
          <ns1:chExt cx="0" cy="0"/>
        </ns1:xfrm>
      </ns0:grpSpPr>
      <ns0:sp>
        <ns0:nvSpPr>
          <ns0:cNvPr id="240" name="Google Shape;240;p9"/>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Positioning of Webinars in Lead Acquisition</ns1:t>
            </ns1:r>
            <ns1:endParaRPr b="0" i="0" sz="1400" u="none" cap="none" strike="noStrike">
              <ns1:solidFill>
                <ns1:srgbClr val="000000"/>
              </ns1:solidFill>
              <ns1:latin typeface="Arial"/>
              <ns1:ea typeface="Arial"/>
              <ns1:cs typeface="Arial"/>
              <ns1:sym typeface="Arial"/>
            </ns1:endParaRPr>
          </ns1:p>
        </ns0:txBody>
      </ns0:sp>
      <ns0:cxnSp>
        <ns0:nvCxnSpPr>
          <ns0:cNvPr id="241" name="Google Shape;241;p9"/>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42" name="Google Shape;242;p9"/>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43" name="Google Shape;243;p9"/>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244" name="Google Shape;244;p9"/>
          <ns0:cNvSpPr/>
          <ns0:nvPr/>
        </ns0:nvSpPr>
        <ns0:spPr>
          <ns1:xfrm>
            <ns1:off x="601254" y="866085"/>
            <ns1:ext cx="11101269" cy="5524185"/>
          </ns1:xfrm>
          <ns1:prstGeom prst="rect">
            <ns1:avLst/>
          </ns1:prstGeom>
          <ns1:solidFill>
            <ns1:srgbClr val="D8E2F3"/>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5" name="Google Shape;245;p9"/>
          <ns0:cNvSpPr/>
          <ns0:nvPr/>
        </ns0:nvSpPr>
        <ns0:spPr>
          <ns1:xfrm>
            <ns1:off x="180520" y="755229"/>
            <ns1:ext cx="322492" cy="5635042"/>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6" name="Google Shape;246;p9"/>
          <ns0:cNvSpPr/>
          <ns0:nvPr/>
        </ns0:nvSpPr>
        <ns0:spPr>
          <ns1:xfrm rot="5400000">
            <ns1:off x="8867350" y="3592998"/>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7" name="Google Shape;247;p9"/>
          <ns0:cNvSpPr txBox="1"/>
          <ns0:nvPr/>
        </ns0:nvSpPr>
        <ns0:spPr>
          <ns1:xfrm>
            <ns1:off x="601254" y="86608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Cost per Lead</ns1:t>
            </ns1:r>
            <ns1:endParaRPr b="0" i="0" sz="1400" u="none" cap="none" strike="noStrike">
              <ns1:solidFill>
                <ns1:srgbClr val="102F74"/>
              </ns1:solidFill>
              <ns1:latin typeface="Arial"/>
              <ns1:ea typeface="Arial"/>
              <ns1:cs typeface="Arial"/>
              <ns1:sym typeface="Arial"/>
            </ns1:endParaRPr>
          </ns1:p>
        </ns0:txBody>
      </ns0:sp>
      <ns0:sp>
        <ns0:nvSpPr>
          <ns0:cNvPr id="248" name="Google Shape;248;p9"/>
          <ns0:cNvSpPr/>
          <ns0:nvPr/>
        </ns0:nvSpPr>
        <ns0:spPr>
          <ns1:xfrm rot="-5400000">
            <ns1:off x="3116454" y="3592997"/>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9" name="Google Shape;249;p9"/>
          <ns0:cNvSpPr txBox="1"/>
          <ns0:nvPr/>
        </ns0:nvSpPr>
        <ns0:spPr>
          <ns1:xfrm>
            <ns1:off x="5221117" y="589425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Interest</ns1:t>
            </ns1:r>
            <ns1:endParaRPr b="0" i="0" sz="1400" u="none" cap="none" strike="noStrike">
              <ns1:solidFill>
                <ns1:srgbClr val="102F74"/>
              </ns1:solidFill>
              <ns1:latin typeface="Arial"/>
              <ns1:ea typeface="Arial"/>
              <ns1:cs typeface="Arial"/>
              <ns1:sym typeface="Arial"/>
            </ns1:endParaRPr>
          </ns1:p>
        </ns0:txBody>
      </ns0:sp>
      <ns0:sp>
        <ns0:nvSpPr>
          <ns0:cNvPr id="250" name="Google Shape;250;p9"/>
          <ns0:cNvSpPr txBox="1"/>
          <ns0:nvPr/>
        </ns0:nvSpPr>
        <ns0:spPr>
          <ns1:xfrm>
            <ns1:off x="749648"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Low</ns1:t>
            </ns1:r>
            <ns1:endParaRPr b="0" i="0" sz="1400" u="none" cap="none" strike="noStrike">
              <ns1:solidFill>
                <ns1:srgbClr val="102F74"/>
              </ns1:solidFill>
              <ns1:latin typeface="Arial"/>
              <ns1:ea typeface="Arial"/>
              <ns1:cs typeface="Arial"/>
              <ns1:sym typeface="Arial"/>
            </ns1:endParaRPr>
          </ns1:p>
        </ns0:txBody>
      </ns0:sp>
      <ns0:sp>
        <ns0:nvSpPr>
          <ns0:cNvPr id="251" name="Google Shape;251;p9"/>
          <ns0:cNvSpPr txBox="1"/>
          <ns0:nvPr/>
        </ns0:nvSpPr>
        <ns0:spPr>
          <ns1:xfrm>
            <ns1:off x="10677505"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High</ns1:t>
            </ns1:r>
            <ns1:endParaRPr b="0" i="0" sz="1400" u="none" cap="none" strike="noStrike">
              <ns1:solidFill>
                <ns1:srgbClr val="102F74"/>
              </ns1:solidFill>
              <ns1:latin typeface="Arial"/>
              <ns1:ea typeface="Arial"/>
              <ns1:cs typeface="Arial"/>
              <ns1:sym typeface="Arial"/>
            </ns1:endParaRPr>
          </ns1:p>
        </ns0:txBody>
      </ns0:sp>
      <ns0:sp>
        <ns0:nvSpPr>
          <ns0:cNvPr id="252" name="Google Shape;252;p9"/>
          <ns0:cNvSpPr txBox="1"/>
          <ns0:nvPr/>
        </ns0:nvSpPr>
        <ns0:spPr>
          <ns1:xfrm>
            <ns1:off x="632186" y="133462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30,000 yen</ns1:t>
            </ns1:r>
            <ns1:endParaRPr b="0" i="0" sz="1400" u="none" cap="none" strike="noStrike">
              <ns1:solidFill>
                <ns1:srgbClr val="102F74"/>
              </ns1:solidFill>
              <ns1:latin typeface="Arial"/>
              <ns1:ea typeface="Arial"/>
              <ns1:cs typeface="Arial"/>
              <ns1:sym typeface="Arial"/>
            </ns1:endParaRPr>
          </ns1:p>
        </ns0:txBody>
      </ns0:sp>
      <ns0:sp>
        <ns0:nvSpPr>
          <ns0:cNvPr id="253" name="Google Shape;253;p9"/>
          <ns0:cNvSpPr txBox="1"/>
          <ns0:nvPr/>
        </ns0:nvSpPr>
        <ns0:spPr>
          <ns1:xfrm>
            <ns1:off x="632186" y="316960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10,000 yen</ns1:t>
            </ns1:r>
            <ns1:endParaRPr b="0" i="0" sz="1400" u="none" cap="none" strike="noStrike">
              <ns1:solidFill>
                <ns1:srgbClr val="102F74"/>
              </ns1:solidFill>
              <ns1:latin typeface="Arial"/>
              <ns1:ea typeface="Arial"/>
              <ns1:cs typeface="Arial"/>
              <ns1:sym typeface="Arial"/>
            </ns1:endParaRPr>
          </ns1:p>
        </ns0:txBody>
      </ns0:sp>
      <ns0:sp>
        <ns0:nvSpPr>
          <ns0:cNvPr id="254" name="Google Shape;254;p9"/>
          <ns0:cNvSpPr txBox="1"/>
          <ns0:nvPr/>
        </ns0:nvSpPr>
        <ns0:spPr>
          <ns1:xfrm>
            <ns1:off x="632186" y="4640480"/>
            <ns1:ext cx="182809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5,000 yen</ns1:t>
            </ns1:r>
            <ns1:endParaRPr b="0" i="0" sz="1400" u="none" cap="none" strike="noStrike">
              <ns1:solidFill>
                <ns1:srgbClr val="102F74"/>
              </ns1:solidFill>
              <ns1:latin typeface="Arial"/>
              <ns1:ea typeface="Arial"/>
              <ns1:cs typeface="Arial"/>
              <ns1:sym typeface="Arial"/>
            </ns1:endParaRPr>
          </ns1:p>
        </ns0:txBody>
      </ns0:sp>
      <ns0:sp>
        <ns0:nvSpPr>
          <ns0:cNvPr id="255" name="Google Shape;255;p9"/>
          <ns0:cNvSpPr/>
          <ns0:nvPr/>
        </ns0:nvSpPr>
        <ns0:spPr>
          <ns1:xfrm rot="-2303840">
            <ns1:off x="1992846" y="1407218"/>
            <ns1:ext cx="8904489" cy="1390615"/>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6" name="Google Shape;256;p9"/>
          <ns0:cNvSpPr/>
          <ns0:nvPr/>
        </ns0:nvSpPr>
        <ns0:spPr>
          <ns1:xfrm rot="-1078313">
            <ns1:off x="2885809" y="3520691"/>
            <ns1:ext cx="4199490" cy="682226"/>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7" name="Google Shape;257;p9"/>
          <ns0:cNvSpPr/>
          <ns0:nvPr/>
        </ns0:nvSpPr>
        <ns0:spPr>
          <ns1:xfrm>
            <ns1:off x="2247518" y="3240105"/>
            <ns1:ext cx="3323872"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Online</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 Exhibition</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Arial"/>
                <ns1:ea typeface="Arial"/>
                <ns1:cs typeface="Arial"/>
                <ns1:sym typeface="Arial"/>
              </ns1:rPr>
              <ns1:t>(Large-scale Webinar)</ns1:t>
            </ns1:r>
            <ns1:endParaRPr b="1" i="0" sz="1600" u="none" cap="none" strike="noStrike">
              <ns1:solidFill>
                <ns1:schemeClr val="lt1"/>
              </ns1:solidFill>
              <ns1:latin typeface="Arial"/>
              <ns1:ea typeface="Arial"/>
              <ns1:cs typeface="Arial"/>
              <ns1:sym typeface="Arial"/>
            </ns1:endParaRPr>
          </ns1:p>
        </ns0:txBody>
      </ns0:sp>
      <ns0:sp>
        <ns0:nvSpPr>
          <ns0:cNvPr id="258" name="Google Shape;258;p9"/>
          <ns0:cNvSpPr txBox="1"/>
          <ns0:nvPr/>
        </ns0:nvSpPr>
        <ns0:spPr>
          <ns1:xfrm rot="-1064290">
            <ns1:off x="4119700" y="3400789"/>
            <ns1:ext cx="2401237"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Comparison Sites</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Downloadable Materials</ns1:t>
            </ns1:r>
            <ns1:endParaRPr b="0" i="0" sz="1400" u="none" cap="none" strike="noStrike">
              <ns1:solidFill>
                <ns1:srgbClr val="000000"/>
              </ns1:solidFill>
              <ns1:latin typeface="Arial"/>
              <ns1:ea typeface="Arial"/>
              <ns1:cs typeface="Arial"/>
              <ns1:sym typeface="Arial"/>
            </ns1:endParaRPr>
          </ns1:p>
        </ns0:txBody>
      </ns0:sp>
      <ns0:sp>
        <ns0:nvSpPr>
          <ns0:cNvPr id="259" name="Google Shape;259;p9"/>
          <ns0:cNvSpPr/>
          <ns0:nvPr/>
        </ns0:nvSpPr>
        <ns0:spPr>
          <ns1:xfrm>
            <ns1:off x="7169568" y="-43273"/>
            <ns1:ext cx="2213008" cy="1747225"/>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Email Advertising</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0:txBody>
      </ns0:sp>
      <ns0:sp>
        <ns0:nvSpPr>
          <ns0:cNvPr id="260" name="Google Shape;260;p9"/>
          <ns0:cNvSpPr/>
          <ns0:nvPr/>
        </ns0:nvSpPr>
        <ns0:spPr>
          <ns1:xfrm>
            <ns1:off x="6751246" y="1446798"/>
            <ns1:ext cx="4500255"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Webinar</ns1:t>
            </ns1:r>
            <ns1:endParaRPr b="0" i="0" sz="1400" u="none" cap="none" strike="noStrike">
              <ns1:solidFill>
                <ns1:srgbClr val="000000"/>
              </ns1:solidFill>
              <ns1:latin typeface="Arial"/>
              <ns1:ea typeface="Arial"/>
              <ns1:cs typeface="Arial"/>
              <ns1:sym typeface="Arial"/>
            </ns1:endParaRPr>
          </ns1:p>
        </ns0:txBody>
      </ns0:sp>
      <ns0:sp>
        <ns0:nvSpPr>
          <ns0:cNvPr id="261" name="Google Shape;261;p9"/>
          <ns0:cNvSpPr txBox="1"/>
          <ns0:nvPr/>
        </ns0:nvSpPr>
        <ns0:spPr>
          <ns1:xfrm rot="-2302477">
            <ns1:off x="3923963" y="1897256"/>
            <ns1:ext cx="3791971"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In-person trade show</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Listing/Social Media Advertising</ns1:t>
            </ns1:r>
            <ns1:endParaRPr b="0" i="0" sz="1400" u="none" cap="none" strike="noStrike">
              <ns1:solidFill>
                <ns1:srgbClr val="000000"/>
              </ns1:solidFill>
              <ns1:latin typeface="Arial"/>
              <ns1:ea typeface="Arial"/>
              <ns1:cs typeface="Arial"/>
              <ns1:sym typeface="Arial"/>
            </ns1:endParaRPr>
          </ns1:p>
        </ns0:txBody>
      </ns0:sp>
      <ns0:sp>
        <ns0:nvSpPr>
          <ns0:cNvPr id="262" name="Google Shape;262;p9"/>
          <ns0:cNvSpPr txBox="1"/>
          <ns0:nvPr/>
        </ns0:nvSpPr>
        <ns0:spPr>
          <ns1:xfrm>
            <ns1:off x="10830042" y="2973280"/>
            <ns1:ext cx="1343925" cy="64633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Majisemi</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Club</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10,000 yen and up</ns1:t>
            </ns1:r>
            <ns1:endParaRPr b="0" i="0" sz="1400" u="none" cap="none" strike="noStrike">
              <ns1:solidFill>
                <ns1:srgbClr val="102F74"/>
              </ns1:solidFill>
              <ns1:latin typeface="Arial"/>
              <ns1:ea typeface="Arial"/>
              <ns1:cs typeface="Arial"/>
              <ns1:sym typeface="Arial"/>
            </ns1:endParaRPr>
          </ns1:p>
        </ns0:txBody>
      </ns0:sp>
      <ns0:sp>
        <ns0:nvSpPr>
          <ns0:cNvPr id="263" name="Google Shape;263;p9"/>
          <ns0:cNvSpPr txBox="1"/>
          <ns0:nvPr/>
        </ns0:nvSpPr>
        <ns0:spPr>
          <ns1:xfrm>
            <ns1:off x="10830042" y="2228165"/>
            <ns1:ext cx="113859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Visitor</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14,500 JPY</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4" name="Google Shape;264;p9"/>
          <ns0:cNvPicPr preferRelativeResize="0"/>
          <ns0:nvPr/>
        </ns0:nvPicPr>
        <ns0:blipFill rotWithShape="1">
          <ns1:blip ns2:embed="rId3">
            <ns1:alphaModFix/>
          </ns1:blip>
          <ns1:srcRect b="0" l="0" r="0" t="0"/>
          <ns1:stretch/>
        </ns0:blipFill>
        <ns0:spPr>
          <ns1:xfrm>
            <ns1:off x="10188224" y="2891420"/>
            <ns1:ext cx="849606" cy="849606"/>
          </ns1:xfrm>
          <ns1:prstGeom prst="rect">
            <ns1:avLst/>
          </ns1:prstGeom>
          <ns1:noFill/>
          <ns1:ln>
            <ns1:noFill/>
          </ns1:ln>
        </ns0:spPr>
      </ns0:pic>
      <ns0:pic>
        <ns0:nvPicPr>
          <ns0:cNvPr descr="挿絵 が含まれている画像&#10;&#10;自動的に生成された説明" id="265" name="Google Shape;265;p9"/>
          <ns0:cNvPicPr preferRelativeResize="0"/>
          <ns0:nvPr/>
        </ns0:nvPicPr>
        <ns0:blipFill rotWithShape="1">
          <ns1:blip ns2:embed="rId3">
            <ns1:alphaModFix/>
          </ns1:blip>
          <ns1:srcRect b="0" l="0" r="0" t="0"/>
          <ns1:stretch/>
        </ns0:blipFill>
        <ns0:spPr>
          <ns1:xfrm>
            <ns1:off x="10188224" y="2011264"/>
            <ns1:ext cx="849606" cy="849606"/>
          </ns1:xfrm>
          <ns1:prstGeom prst="rect">
            <ns1:avLst/>
          </ns1:prstGeom>
          <ns1:noFill/>
          <ns1:ln>
            <ns1:noFill/>
          </ns1:ln>
        </ns0:spPr>
      </ns0:pic>
      <ns0:sp>
        <ns0:nvSpPr>
          <ns0:cNvPr id="266" name="Google Shape;266;p9"/>
          <ns0:cNvSpPr txBox="1"/>
          <ns0:nvPr/>
        </ns0:nvSpPr>
        <ns0:spPr>
          <ns1:xfrm>
            <ns1:off x="2128109" y="5545647"/>
            <ns1:ext cx="1138591"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In-person trade show</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Joint exhibition</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7" name="Google Shape;267;p9"/>
          <ns0:cNvPicPr preferRelativeResize="0"/>
          <ns0:nvPr/>
        </ns0:nvPicPr>
        <ns0:blipFill rotWithShape="1">
          <ns1:blip ns2:embed="rId3">
            <ns1:alphaModFix/>
          </ns1:blip>
          <ns1:srcRect b="0" l="0" r="0" t="0"/>
          <ns1:stretch/>
        </ns0:blipFill>
        <ns0:spPr>
          <ns1:xfrm>
            <ns1:off x="1395079" y="5367076"/>
            <ns1:ext cx="849606" cy="849606"/>
          </ns1:xfrm>
          <ns1:prstGeom prst="rect">
            <ns1:avLst/>
          </ns1:prstGeom>
          <ns1:noFill/>
          <ns1:ln>
            <ns1:noFill/>
          </ns1:ln>
        </ns0:spPr>
      </ns0:pic>
      <ns0:sp>
        <ns0:nvSpPr>
          <ns0:cNvPr id="268" name="Google Shape;268;p9"/>
          <ns0:cNvSpPr/>
          <ns0:nvPr/>
        </ns0:nvSpPr>
        <ns0:spPr>
          <ns1:xfrm>
            <ns1:off x="1957251" y="4432024"/>
            <ns1:ext cx="2312098"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On-Demand</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Video distribution</ns1:t>
            </ns1:r>
            <ns1:endParaRPr b="0" i="0" sz="1400" u="none" cap="none" strike="noStrike">
              <ns1:solidFill>
                <ns1:srgbClr val="000000"/>
              </ns1:solidFill>
              <ns1:latin typeface="Arial"/>
              <ns1:ea typeface="Arial"/>
              <ns1:cs typeface="Arial"/>
              <ns1:sym typeface="Arial"/>
            </ns1:endParaRPr>
          </ns1:p>
        </ns0:txBody>
      </ns0:sp>
      <ns0:sp>
        <ns0:nvSpPr>
          <ns0:cNvPr id="269" name="Google Shape;269;p9"/>
          <ns0:cNvSpPr/>
          <ns0:nvPr/>
        </ns0:nvSpPr>
        <ns0:spPr>
          <ns1:xfrm>
            <ns1:off x="8356619" y="906414"/>
            <ns1:ext cx="1444279"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Telemarketing</ns1:t>
            </ns1:r>
            <ns1:endParaRPr b="0" i="0" sz="1400" u="none" cap="none" strike="noStrike">
              <ns1:solidFill>
                <ns1:srgbClr val="000000"/>
              </ns1:solidFill>
              <ns1:latin typeface="Arial"/>
              <ns1:ea typeface="Arial"/>
              <ns1:cs typeface="Arial"/>
              <ns1:sym typeface="Arial"/>
            </ns1:endParaRPr>
          </ns1:p>
        </ns0:txBody>
      </ns0:sp>
      <ns0:sp>
        <ns0:nvSpPr>
          <ns0:cNvPr id="270" name="Google Shape;270;p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71" name="Google Shape;271;p9"/>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theme/theme1.xml><?xml version="1.0" encoding="utf-8"?>
<a:theme xmlns:a="http://schemas.openxmlformats.org/drawingml/2006/main" xmlns:r="http://schemas.openxmlformats.org/officeDocument/2006/relationships" name="Office テーマ">
  <a:themeElements>
    <a:clrScheme name="ユーザー定義 1">
      <a:dk1>
        <a:srgbClr val="000000"/>
      </a:dk1>
      <a:lt1>
        <a:srgbClr val="FFFFFF"/>
      </a:lt1>
      <a:dk2>
        <a:srgbClr val="44546A"/>
      </a:dk2>
      <a:lt2>
        <a:srgbClr val="E7E6E6"/>
      </a:lt2>
      <a:accent1>
        <a:srgbClr val="4472C4"/>
      </a:accent1>
      <a:accent2>
        <a:srgbClr val="ED7D31"/>
      </a:accent2>
      <a:accent3>
        <a:srgbClr val="A5A5A5"/>
      </a:accent3>
      <a:accent4>
        <a:srgbClr val="163F9B"/>
      </a:accent4>
      <a:accent5>
        <a:srgbClr val="F4D93F"/>
      </a:accent5>
      <a:accent6>
        <a:srgbClr val="0F2F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